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83"/>
  </p:notesMasterIdLst>
  <p:handoutMasterIdLst>
    <p:handoutMasterId r:id="rId84"/>
  </p:handoutMasterIdLst>
  <p:sldIdLst>
    <p:sldId id="256" r:id="rId2"/>
    <p:sldId id="365" r:id="rId3"/>
    <p:sldId id="330" r:id="rId4"/>
    <p:sldId id="413" r:id="rId5"/>
    <p:sldId id="319" r:id="rId6"/>
    <p:sldId id="370" r:id="rId7"/>
    <p:sldId id="421" r:id="rId8"/>
    <p:sldId id="414" r:id="rId9"/>
    <p:sldId id="360" r:id="rId10"/>
    <p:sldId id="415" r:id="rId11"/>
    <p:sldId id="363" r:id="rId12"/>
    <p:sldId id="364" r:id="rId13"/>
    <p:sldId id="420" r:id="rId14"/>
    <p:sldId id="416" r:id="rId15"/>
    <p:sldId id="484" r:id="rId16"/>
    <p:sldId id="417" r:id="rId17"/>
    <p:sldId id="418" r:id="rId18"/>
    <p:sldId id="482" r:id="rId19"/>
    <p:sldId id="483" r:id="rId20"/>
    <p:sldId id="419" r:id="rId21"/>
    <p:sldId id="422" r:id="rId22"/>
    <p:sldId id="423" r:id="rId23"/>
    <p:sldId id="424" r:id="rId24"/>
    <p:sldId id="392" r:id="rId25"/>
    <p:sldId id="393" r:id="rId26"/>
    <p:sldId id="425" r:id="rId27"/>
    <p:sldId id="394" r:id="rId28"/>
    <p:sldId id="395" r:id="rId29"/>
    <p:sldId id="396" r:id="rId30"/>
    <p:sldId id="397" r:id="rId31"/>
    <p:sldId id="398" r:id="rId32"/>
    <p:sldId id="399" r:id="rId33"/>
    <p:sldId id="400" r:id="rId34"/>
    <p:sldId id="401" r:id="rId35"/>
    <p:sldId id="402" r:id="rId36"/>
    <p:sldId id="411" r:id="rId37"/>
    <p:sldId id="457" r:id="rId38"/>
    <p:sldId id="403" r:id="rId39"/>
    <p:sldId id="447" r:id="rId40"/>
    <p:sldId id="404" r:id="rId41"/>
    <p:sldId id="448" r:id="rId42"/>
    <p:sldId id="405" r:id="rId43"/>
    <p:sldId id="449" r:id="rId44"/>
    <p:sldId id="406" r:id="rId45"/>
    <p:sldId id="450" r:id="rId46"/>
    <p:sldId id="408" r:id="rId47"/>
    <p:sldId id="488" r:id="rId48"/>
    <p:sldId id="451" r:id="rId49"/>
    <p:sldId id="458" r:id="rId50"/>
    <p:sldId id="459" r:id="rId51"/>
    <p:sldId id="460" r:id="rId52"/>
    <p:sldId id="452" r:id="rId53"/>
    <p:sldId id="461" r:id="rId54"/>
    <p:sldId id="454" r:id="rId55"/>
    <p:sldId id="455" r:id="rId56"/>
    <p:sldId id="456" r:id="rId57"/>
    <p:sldId id="432" r:id="rId58"/>
    <p:sldId id="462" r:id="rId59"/>
    <p:sldId id="485" r:id="rId60"/>
    <p:sldId id="486" r:id="rId61"/>
    <p:sldId id="487" r:id="rId62"/>
    <p:sldId id="489" r:id="rId63"/>
    <p:sldId id="463" r:id="rId64"/>
    <p:sldId id="464" r:id="rId65"/>
    <p:sldId id="465" r:id="rId66"/>
    <p:sldId id="466" r:id="rId67"/>
    <p:sldId id="467" r:id="rId68"/>
    <p:sldId id="468" r:id="rId69"/>
    <p:sldId id="469" r:id="rId70"/>
    <p:sldId id="470" r:id="rId71"/>
    <p:sldId id="471" r:id="rId72"/>
    <p:sldId id="472" r:id="rId73"/>
    <p:sldId id="473" r:id="rId74"/>
    <p:sldId id="474" r:id="rId75"/>
    <p:sldId id="475" r:id="rId76"/>
    <p:sldId id="476" r:id="rId77"/>
    <p:sldId id="477" r:id="rId78"/>
    <p:sldId id="478" r:id="rId79"/>
    <p:sldId id="479" r:id="rId80"/>
    <p:sldId id="480" r:id="rId81"/>
    <p:sldId id="481" r:id="rId82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44F543A-9EC2-9943-AE65-82C1D9FD3B5E}">
          <p14:sldIdLst>
            <p14:sldId id="256"/>
            <p14:sldId id="365"/>
            <p14:sldId id="330"/>
          </p14:sldIdLst>
        </p14:section>
        <p14:section name="Welcome" id="{7A21C9AE-DC06-5347-8D6B-D6D4EDD4673A}">
          <p14:sldIdLst>
            <p14:sldId id="413"/>
            <p14:sldId id="319"/>
            <p14:sldId id="370"/>
            <p14:sldId id="421"/>
            <p14:sldId id="414"/>
            <p14:sldId id="360"/>
            <p14:sldId id="415"/>
            <p14:sldId id="363"/>
            <p14:sldId id="364"/>
            <p14:sldId id="420"/>
            <p14:sldId id="416"/>
            <p14:sldId id="484"/>
            <p14:sldId id="417"/>
            <p14:sldId id="418"/>
            <p14:sldId id="482"/>
            <p14:sldId id="483"/>
            <p14:sldId id="419"/>
            <p14:sldId id="422"/>
            <p14:sldId id="423"/>
          </p14:sldIdLst>
        </p14:section>
        <p14:section name="Karel" id="{638DC52D-A179-084E-8950-AA9C090DF173}">
          <p14:sldIdLst>
            <p14:sldId id="424"/>
            <p14:sldId id="392"/>
            <p14:sldId id="393"/>
            <p14:sldId id="425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11"/>
            <p14:sldId id="457"/>
            <p14:sldId id="403"/>
            <p14:sldId id="447"/>
            <p14:sldId id="404"/>
            <p14:sldId id="448"/>
            <p14:sldId id="405"/>
            <p14:sldId id="449"/>
            <p14:sldId id="406"/>
            <p14:sldId id="450"/>
            <p14:sldId id="408"/>
            <p14:sldId id="488"/>
            <p14:sldId id="451"/>
            <p14:sldId id="458"/>
            <p14:sldId id="459"/>
            <p14:sldId id="460"/>
            <p14:sldId id="452"/>
          </p14:sldIdLst>
        </p14:section>
        <p14:section name="For Loops" id="{C2A19DDE-A989-B94C-8127-38B5BAB73C81}">
          <p14:sldIdLst>
            <p14:sldId id="461"/>
            <p14:sldId id="454"/>
            <p14:sldId id="455"/>
            <p14:sldId id="456"/>
            <p14:sldId id="432"/>
            <p14:sldId id="462"/>
          </p14:sldIdLst>
        </p14:section>
        <p14:section name="Wrap" id="{D5EC0CDC-1A86-154A-AC6F-1DB63FD32A1B}">
          <p14:sldIdLst>
            <p14:sldId id="485"/>
            <p14:sldId id="486"/>
            <p14:sldId id="487"/>
          </p14:sldIdLst>
        </p14:section>
        <p14:section name="Beeper Square" id="{6D05E76A-1387-7F44-9D43-B30730C07C01}">
          <p14:sldIdLst>
            <p14:sldId id="489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k Troccoli" initials="NT" lastIdx="1" clrIdx="0">
    <p:extLst>
      <p:ext uri="{19B8F6BF-5375-455C-9EA6-DF929625EA0E}">
        <p15:presenceInfo xmlns:p15="http://schemas.microsoft.com/office/powerpoint/2012/main" userId="64397634599ac7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DDDDDD"/>
    <a:srgbClr val="F8F8F8"/>
    <a:srgbClr val="FF9999"/>
    <a:srgbClr val="8C1515"/>
    <a:srgbClr val="FFFFC0"/>
    <a:srgbClr val="FFFF80"/>
    <a:srgbClr val="CCCC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57" autoAdjust="0"/>
    <p:restoredTop sz="92541" autoAdjust="0"/>
  </p:normalViewPr>
  <p:slideViewPr>
    <p:cSldViewPr>
      <p:cViewPr varScale="1">
        <p:scale>
          <a:sx n="83" d="100"/>
          <a:sy n="83" d="100"/>
        </p:scale>
        <p:origin x="224" y="2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9" d="100"/>
          <a:sy n="109" d="100"/>
        </p:scale>
        <p:origin x="-274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141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141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fld id="{AC6EEC9E-87D7-B849-9C36-242A317D52C0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fld id="{AA742258-FB98-3F4C-92C7-D00F89B753B5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&gt;150 students</a:t>
            </a:r>
          </a:p>
          <a:p>
            <a:r>
              <a:rPr lang="en-US" dirty="0"/>
              <a:t>&gt;20 SLs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17424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041C6F-B668-B640-B170-718B191AAD55}" type="slidenum">
              <a:rPr lang="en-US" altLang="x-none"/>
              <a:pPr/>
              <a:t>27</a:t>
            </a:fld>
            <a:endParaRPr lang="en-US" altLang="x-none"/>
          </a:p>
        </p:txBody>
      </p:sp>
      <p:sp>
        <p:nvSpPr>
          <p:cNvPr id="819202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1920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517642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041C6F-B668-B640-B170-718B191AAD55}" type="slidenum">
              <a:rPr lang="en-US" altLang="x-none"/>
              <a:pPr/>
              <a:t>28</a:t>
            </a:fld>
            <a:endParaRPr lang="en-US" altLang="x-none"/>
          </a:p>
        </p:txBody>
      </p:sp>
      <p:sp>
        <p:nvSpPr>
          <p:cNvPr id="819202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1920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470892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041C6F-B668-B640-B170-718B191AAD55}" type="slidenum">
              <a:rPr lang="en-US" altLang="x-none"/>
              <a:pPr/>
              <a:t>29</a:t>
            </a:fld>
            <a:endParaRPr lang="en-US" altLang="x-none"/>
          </a:p>
        </p:txBody>
      </p:sp>
      <p:sp>
        <p:nvSpPr>
          <p:cNvPr id="819202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1920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447762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041C6F-B668-B640-B170-718B191AAD55}" type="slidenum">
              <a:rPr lang="en-US" altLang="x-none"/>
              <a:pPr/>
              <a:t>30</a:t>
            </a:fld>
            <a:endParaRPr lang="en-US" altLang="x-none"/>
          </a:p>
        </p:txBody>
      </p:sp>
      <p:sp>
        <p:nvSpPr>
          <p:cNvPr id="819202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1920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6477299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478677-584D-C34A-8508-1A7C1C19DD8C}" type="slidenum">
              <a:rPr lang="en-US" altLang="x-none"/>
              <a:pPr/>
              <a:t>31</a:t>
            </a:fld>
            <a:endParaRPr lang="en-US" altLang="x-none"/>
          </a:p>
        </p:txBody>
      </p:sp>
      <p:sp>
        <p:nvSpPr>
          <p:cNvPr id="821250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21251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667959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8211FD-E80B-2747-B082-217F27BD7946}" type="slidenum">
              <a:rPr lang="en-US" altLang="x-none"/>
              <a:pPr/>
              <a:t>32</a:t>
            </a:fld>
            <a:endParaRPr lang="en-US" altLang="x-none"/>
          </a:p>
        </p:txBody>
      </p:sp>
      <p:sp>
        <p:nvSpPr>
          <p:cNvPr id="823298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23299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1629188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D3C541-F2D3-7A4D-90C6-9C933D470F03}" type="slidenum">
              <a:rPr lang="en-US" altLang="x-none"/>
              <a:pPr/>
              <a:t>33</a:t>
            </a:fld>
            <a:endParaRPr lang="en-US" altLang="x-none"/>
          </a:p>
        </p:txBody>
      </p:sp>
      <p:sp>
        <p:nvSpPr>
          <p:cNvPr id="825346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25347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076470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B23E-4C3F-6C40-BD52-FB7E291D1450}" type="slidenum">
              <a:rPr lang="en-US" altLang="x-none"/>
              <a:pPr/>
              <a:t>34</a:t>
            </a:fld>
            <a:endParaRPr lang="en-US" altLang="x-none"/>
          </a:p>
        </p:txBody>
      </p:sp>
      <p:sp>
        <p:nvSpPr>
          <p:cNvPr id="827394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27395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1281206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1F53CC-D27B-834D-BE78-ED17B64470EC}" type="slidenum">
              <a:rPr lang="en-US" altLang="x-none"/>
              <a:pPr/>
              <a:t>35</a:t>
            </a:fld>
            <a:endParaRPr lang="en-US" altLang="x-none"/>
          </a:p>
        </p:txBody>
      </p:sp>
      <p:sp>
        <p:nvSpPr>
          <p:cNvPr id="829442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8663"/>
            <a:ext cx="6400800" cy="3600450"/>
          </a:xfrm>
          <a:ln/>
        </p:spPr>
      </p:sp>
      <p:sp>
        <p:nvSpPr>
          <p:cNvPr id="82944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59300"/>
            <a:ext cx="5853112" cy="4319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9721235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be deceived!  Build complex  things from simple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98398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00198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beeper bag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098497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beeper bag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057972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Executes statements in order </a:t>
            </a:r>
            <a:r>
              <a:rPr lang="mr-IN" dirty="0"/>
              <a:t>–</a:t>
            </a:r>
            <a:r>
              <a:rPr lang="en-US" dirty="0"/>
              <a:t> NOT repeating each one individually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348289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&gt;150 students</a:t>
            </a:r>
          </a:p>
          <a:p>
            <a:r>
              <a:rPr lang="en-US" dirty="0"/>
              <a:t>&gt;20 SLs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75209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introduce my right-hand man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711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Leading section, tea time and </a:t>
            </a:r>
            <a:r>
              <a:rPr lang="en-US" dirty="0" err="1"/>
              <a:t>quickstart</a:t>
            </a:r>
            <a:r>
              <a:rPr lang="en-US" dirty="0"/>
              <a:t>, answering questions,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00326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advantage of them!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5787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material as Stanford’s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38218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Karel </a:t>
            </a:r>
            <a:r>
              <a:rPr lang="mr-IN" dirty="0"/>
              <a:t>–</a:t>
            </a:r>
            <a:r>
              <a:rPr lang="en-US" dirty="0"/>
              <a:t> from Karel </a:t>
            </a:r>
            <a:r>
              <a:rPr lang="en-US" dirty="0" err="1"/>
              <a:t>Chopek</a:t>
            </a:r>
            <a:r>
              <a:rPr lang="en-US" dirty="0"/>
              <a:t>,</a:t>
            </a:r>
            <a:r>
              <a:rPr lang="en-US" baseline="0" dirty="0"/>
              <a:t> who invented the word “robot”</a:t>
            </a:r>
          </a:p>
          <a:p>
            <a:endParaRPr lang="en-US" baseline="0" dirty="0"/>
          </a:p>
          <a:p>
            <a:r>
              <a:rPr lang="en-US" baseline="0" dirty="0"/>
              <a:t>Old Mac with leg out its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29617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Karel speaks Java!</a:t>
            </a:r>
            <a:r>
              <a:rPr lang="en-US" baseline="0" dirty="0"/>
              <a:t> (not </a:t>
            </a:r>
            <a:r>
              <a:rPr lang="en-US" baseline="0" dirty="0" err="1"/>
              <a:t>english</a:t>
            </a:r>
            <a:r>
              <a:rPr lang="en-US" baseline="0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19307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Karel speaks Java!</a:t>
            </a:r>
            <a:r>
              <a:rPr lang="en-US" baseline="0" dirty="0"/>
              <a:t> (not </a:t>
            </a:r>
            <a:r>
              <a:rPr lang="en-US" baseline="0" dirty="0" err="1"/>
              <a:t>english</a:t>
            </a:r>
            <a:r>
              <a:rPr lang="en-US" baseline="0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86145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>
            <a:extLst>
              <a:ext uri="{FF2B5EF4-FFF2-40B4-BE49-F238E27FC236}">
                <a16:creationId xmlns:a16="http://schemas.microsoft.com/office/drawing/2014/main" id="{78340356-4F82-7642-8E61-31438DC7957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175B182-7757-2B4B-B49F-0C8D0928297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14400" y="1600200"/>
            <a:ext cx="10363200" cy="20574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endParaRPr lang="x-none" altLang="x-none" noProof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5481B511-27D1-E445-A6E2-A51E87B26D6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895600" y="41148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pPr lvl="0"/>
            <a:r>
              <a:rPr lang="en-US" altLang="x-none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49697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B736492-65D5-7A4F-80A3-31C72A12A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C47DD1-735B-0D4F-9D32-27E3EDDC7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118110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0449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FA560C6-A739-2049-B91E-DFEB262D8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6053172-13CE-2343-B369-1A8A92D7D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5833872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D86B485-66BF-7341-A676-CCAF29FCB1D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0" y="1299882"/>
            <a:ext cx="5833872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1262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8FD81F-A890-1E4F-B50C-FA58B0FE3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EA21BD5-23D0-9A4C-8FB5-C2A851AD2C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" y="2316956"/>
            <a:ext cx="5833872" cy="41600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AFCA5F-2182-4F49-BA8A-15432F96A26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0" y="2316956"/>
            <a:ext cx="5833872" cy="416452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2B291DF-3599-8746-A039-AF3E6FA7DB5C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52400" y="1493044"/>
            <a:ext cx="58338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0D46F08-21FE-D846-93BD-BD73EF536E36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6172200" y="1493044"/>
            <a:ext cx="58338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6803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B15EFE8-1D4D-3341-ABA9-3C476C845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0083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6767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B5AFA63-4AC5-A544-B0C8-BCA9F9986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95D5EC6-7C9A-704C-B040-4E8BFC2DC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3400" y="1524000"/>
            <a:ext cx="76009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F2C3107-306B-114F-B302-3E7C93CBD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1523999"/>
            <a:ext cx="4191000" cy="48736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561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E60B452-E427-004F-BA7B-F57002120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CBBB664-6680-4947-9DFB-6AAFC2FF45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8600" y="1523999"/>
            <a:ext cx="4114800" cy="48736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70EBC0EC-CB7F-8E41-B709-6B10FCE8C4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43400" y="1523999"/>
            <a:ext cx="76200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11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44EB059-4C62-3143-8431-5E4301860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Vertical Text Placeholder 2">
            <a:extLst>
              <a:ext uri="{FF2B5EF4-FFF2-40B4-BE49-F238E27FC236}">
                <a16:creationId xmlns:a16="http://schemas.microsoft.com/office/drawing/2014/main" id="{59AEACB6-59D2-4E47-BE1E-F7C225C46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2400" y="1295400"/>
            <a:ext cx="11811000" cy="5181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7296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BAC2715-7B69-034F-ADD4-FCB4F1C9EE1C}"/>
              </a:ext>
            </a:extLst>
          </p:cNvPr>
          <p:cNvSpPr txBox="1">
            <a:spLocks noGrp="1"/>
          </p:cNvSpPr>
          <p:nvPr userDrawn="1"/>
        </p:nvSpPr>
        <p:spPr>
          <a:xfrm>
            <a:off x="10972800" y="6356355"/>
            <a:ext cx="1016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>
              <a:spcBef>
                <a:spcPts val="500"/>
              </a:spcBef>
            </a:pPr>
            <a:fld id="{6B0F97DD-C0E0-384C-93CD-7A62F824A3DE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>
                <a:spcBef>
                  <a:spcPts val="500"/>
                </a:spcBef>
              </a:pPr>
              <a:t>‹#›</a:t>
            </a:fld>
            <a:endParaRPr lang="en-US" altLang="x-none"/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85DF6712-59E7-BE4D-938E-10F7141D2A4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Tahoma" charset="0"/>
              <a:ea typeface="Arial" charset="0"/>
              <a:cs typeface="Arial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6DCD2242-3A48-6A44-9897-F959BCA692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11836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555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online.csbridge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x-none" dirty="0"/>
              <a:t>CS Bridge, Lecture 1</a:t>
            </a:r>
            <a:br>
              <a:rPr lang="en-US" altLang="x-none" dirty="0"/>
            </a:br>
            <a:r>
              <a:rPr lang="en-US" altLang="x-none" sz="3400" dirty="0"/>
              <a:t>Welcome to CS Bridge!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6E7502-392D-0A4B-85F2-7B8ECF69A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570" y="3429000"/>
            <a:ext cx="3586859" cy="2819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9A836-5D9E-FF44-AD9A-87B6CBF9B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Nice to meet you!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26959A-9B4F-2F45-BFA1-A3C3DB326E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800" y="2743200"/>
            <a:ext cx="7264400" cy="21082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1F7B26-4B4E-A446-A8E5-DE1F44127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0128" y="2819400"/>
            <a:ext cx="17272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75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Nice to meet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13FFF-B138-3D4D-B27D-4C36C0C580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36"/>
          <a:stretch/>
        </p:blipFill>
        <p:spPr>
          <a:xfrm>
            <a:off x="1552575" y="1447800"/>
            <a:ext cx="908685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56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Nice to meet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3BC4DF-84E6-3C4D-A2BB-6689469CE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475" y="1371600"/>
            <a:ext cx="9163050" cy="514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461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67F27-7879-5B45-9821-1EC82E52B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Leader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2BB25-D4E7-434F-BA09-7BB331813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Section Leaders will…</a:t>
            </a:r>
          </a:p>
          <a:p>
            <a:r>
              <a:rPr lang="en-US" dirty="0"/>
              <a:t>Lead your daily section and </a:t>
            </a:r>
            <a:r>
              <a:rPr lang="en-US" dirty="0" err="1"/>
              <a:t>quickstart</a:t>
            </a:r>
            <a:r>
              <a:rPr lang="en-US" dirty="0"/>
              <a:t> times</a:t>
            </a:r>
          </a:p>
          <a:p>
            <a:r>
              <a:rPr lang="en-US" dirty="0"/>
              <a:t>Help you when you have questions in Office Hours and on Ed</a:t>
            </a:r>
          </a:p>
          <a:p>
            <a:r>
              <a:rPr lang="en-US" dirty="0"/>
              <a:t>And much more…</a:t>
            </a:r>
          </a:p>
        </p:txBody>
      </p:sp>
    </p:spTree>
    <p:extLst>
      <p:ext uri="{BB962C8B-B14F-4D97-AF65-F5344CB8AC3E}">
        <p14:creationId xmlns:p14="http://schemas.microsoft.com/office/powerpoint/2010/main" val="1638257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B800E-2237-3A4F-897A-B179D88AE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We Learn?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DD12514-9E3D-1147-9125-CD291AB6F6FC}"/>
              </a:ext>
            </a:extLst>
          </p:cNvPr>
          <p:cNvGrpSpPr/>
          <p:nvPr/>
        </p:nvGrpSpPr>
        <p:grpSpPr>
          <a:xfrm>
            <a:off x="1524000" y="1295400"/>
            <a:ext cx="9144000" cy="5304016"/>
            <a:chOff x="1524000" y="1295400"/>
            <a:chExt cx="9144000" cy="530401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FED5574-8ADB-0A44-9A4A-4A4A10C3F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4000" y="1295400"/>
              <a:ext cx="9144000" cy="530401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83014E7-A71B-8C4C-935E-53719222A1BA}"/>
                </a:ext>
              </a:extLst>
            </p:cNvPr>
            <p:cNvSpPr txBox="1"/>
            <p:nvPr/>
          </p:nvSpPr>
          <p:spPr>
            <a:xfrm>
              <a:off x="3733800" y="3200400"/>
              <a:ext cx="1143000" cy="381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Console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9ADC36-3F58-7E45-AD32-A37EB6F97AC2}"/>
                </a:ext>
              </a:extLst>
            </p:cNvPr>
            <p:cNvSpPr txBox="1"/>
            <p:nvPr/>
          </p:nvSpPr>
          <p:spPr>
            <a:xfrm>
              <a:off x="2286000" y="3886200"/>
              <a:ext cx="9906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Karel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1A8C15-B5D6-1842-8AEC-2C1240275EF1}"/>
                </a:ext>
              </a:extLst>
            </p:cNvPr>
            <p:cNvSpPr txBox="1"/>
            <p:nvPr/>
          </p:nvSpPr>
          <p:spPr>
            <a:xfrm>
              <a:off x="5181600" y="2590800"/>
              <a:ext cx="1295400" cy="381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Graphics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7FA1D3-4D2B-BE49-B704-A10F57E8B606}"/>
                </a:ext>
              </a:extLst>
            </p:cNvPr>
            <p:cNvSpPr txBox="1"/>
            <p:nvPr/>
          </p:nvSpPr>
          <p:spPr>
            <a:xfrm>
              <a:off x="6934200" y="1981200"/>
              <a:ext cx="1295400" cy="381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Breakout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1441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FD5AC-BFD8-3740-B8ED-5FE14B473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4D5CA6-47AA-6C4E-83F4-D3F4F4867A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900" y="2133600"/>
            <a:ext cx="8712200" cy="3505200"/>
          </a:xfrm>
        </p:spPr>
      </p:pic>
    </p:spTree>
    <p:extLst>
      <p:ext uri="{BB962C8B-B14F-4D97-AF65-F5344CB8AC3E}">
        <p14:creationId xmlns:p14="http://schemas.microsoft.com/office/powerpoint/2010/main" val="781236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6D539-7A0E-D645-BF57-38E11C91A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E45D5-7C47-6148-ABA6-F7B44A011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None!  We assume you have never programmed before.</a:t>
            </a:r>
          </a:p>
        </p:txBody>
      </p:sp>
    </p:spTree>
    <p:extLst>
      <p:ext uri="{BB962C8B-B14F-4D97-AF65-F5344CB8AC3E}">
        <p14:creationId xmlns:p14="http://schemas.microsoft.com/office/powerpoint/2010/main" val="1038818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53E58-7AE7-444C-A352-44D61E3E0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 Of Computer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DA63F-F2F7-8F41-B072-7C0FD6143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6629400" cy="5181600"/>
          </a:xfrm>
        </p:spPr>
        <p:txBody>
          <a:bodyPr/>
          <a:lstStyle/>
          <a:p>
            <a:r>
              <a:rPr lang="en-US" dirty="0"/>
              <a:t>CS Bridge covers software engineering principles – much more than just programming</a:t>
            </a:r>
          </a:p>
          <a:p>
            <a:r>
              <a:rPr lang="en-US" dirty="0"/>
              <a:t>Writing a program is like writing an essay</a:t>
            </a:r>
          </a:p>
          <a:p>
            <a:pPr lvl="1"/>
            <a:r>
              <a:rPr lang="en-US" dirty="0"/>
              <a:t>Need a language (Python)</a:t>
            </a:r>
          </a:p>
          <a:p>
            <a:pPr lvl="1"/>
            <a:r>
              <a:rPr lang="en-US" dirty="0"/>
              <a:t>But just knowing the language doesn’t make you a good essay writer</a:t>
            </a:r>
          </a:p>
          <a:p>
            <a:r>
              <a:rPr lang="en-US" dirty="0"/>
              <a:t>Programming is a tool you can use to do amazing things!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3A72A-D8E5-6448-BA42-34FD96647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457" y="1442228"/>
            <a:ext cx="4887943" cy="488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1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77A81-2958-F948-AD52-6EF976923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Joy Of Building</a:t>
            </a:r>
          </a:p>
        </p:txBody>
      </p:sp>
      <p:pic>
        <p:nvPicPr>
          <p:cNvPr id="4" name="Picture 9" descr="C:\Users\Chris\University\Teaching\cs221\WWW\slides\img\awesomeSandCastle.jpg">
            <a:extLst>
              <a:ext uri="{FF2B5EF4-FFF2-40B4-BE49-F238E27FC236}">
                <a16:creationId xmlns:a16="http://schemas.microsoft.com/office/drawing/2014/main" id="{AAC85B52-6650-4C4F-8ACE-9ACC83C30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13603" y="1447800"/>
            <a:ext cx="7564794" cy="499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547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77A81-2958-F948-AD52-6EF976923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Joy Of Building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10C26F-0031-BA49-8554-8F0BA346D7E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4883" y="82290"/>
            <a:ext cx="4818812" cy="67757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96F74E-E64E-404E-B35A-A848DF13A7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7404" y="4366159"/>
            <a:ext cx="3655595" cy="2230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460128-E44E-EF42-8690-9DB557E1C2F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7403" y="848289"/>
            <a:ext cx="3886774" cy="29150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62AE97-1DC7-EA40-9B83-BE6067D8F56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532" y="1797884"/>
            <a:ext cx="3942467" cy="2956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436067-20FE-A74A-87E7-F6B1104E78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7869" y="2388592"/>
            <a:ext cx="2996308" cy="446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2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dirty="0"/>
              <a:t>Welcome to CS Bridge!</a:t>
            </a:r>
          </a:p>
          <a:p>
            <a:r>
              <a:rPr lang="en-US" altLang="x-none" sz="3600" dirty="0"/>
              <a:t>Meet Karel the Robot</a:t>
            </a:r>
          </a:p>
          <a:p>
            <a:r>
              <a:rPr lang="en-US" altLang="x-none" sz="3600" dirty="0"/>
              <a:t>For Loops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EF305B-8CF6-DD40-9DD6-26349AE22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600200"/>
            <a:ext cx="1175524" cy="118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2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C029D-857A-464D-A73C-913321B48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Strive For Everyone To Succeed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6F266-3A1C-F441-938B-B5921070A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5943600" cy="5181600"/>
          </a:xfrm>
        </p:spPr>
        <p:txBody>
          <a:bodyPr/>
          <a:lstStyle/>
          <a:p>
            <a:r>
              <a:rPr lang="en-US" dirty="0"/>
              <a:t>We want all of you to be successful!</a:t>
            </a:r>
          </a:p>
          <a:p>
            <a:r>
              <a:rPr lang="en-US" dirty="0"/>
              <a:t>You are not competing against anyone but yourself.</a:t>
            </a:r>
          </a:p>
          <a:p>
            <a:r>
              <a:rPr lang="en-US" dirty="0"/>
              <a:t>Learning programming is hard!  We are here to help you.  Please post on Ed or talk to your Section Leader if you are having trouble.</a:t>
            </a:r>
          </a:p>
          <a:p>
            <a:r>
              <a:rPr lang="en-US" b="1" dirty="0"/>
              <a:t>Your most important task</a:t>
            </a:r>
            <a:r>
              <a:rPr lang="en-US" dirty="0"/>
              <a:t>: show up!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1F964C-1DB4-E548-B4DF-73923175C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72" r="14238"/>
          <a:stretch/>
        </p:blipFill>
        <p:spPr>
          <a:xfrm>
            <a:off x="6248400" y="1498319"/>
            <a:ext cx="5638800" cy="477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97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9F1F1-5E2B-9A4B-99D2-8867263AF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Bridge Structure – Learn By Doing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698AC-36C4-2747-9FB3-A66BF50B0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Lecture</a:t>
            </a:r>
            <a:r>
              <a:rPr lang="en-US" dirty="0"/>
              <a:t> – Where we introduce new concepts!</a:t>
            </a:r>
          </a:p>
          <a:p>
            <a:r>
              <a:rPr lang="en-US" b="1" dirty="0" err="1"/>
              <a:t>Quickstart</a:t>
            </a:r>
            <a:r>
              <a:rPr lang="en-US" b="1" dirty="0"/>
              <a:t> / Tea Time</a:t>
            </a:r>
            <a:r>
              <a:rPr lang="en-US" dirty="0"/>
              <a:t> – Right after each lecture with your section group.  Time for you to play around with the material on your own computers and mingle with other students.</a:t>
            </a:r>
          </a:p>
          <a:p>
            <a:r>
              <a:rPr lang="en-US" b="1" dirty="0"/>
              <a:t>Section </a:t>
            </a:r>
            <a:r>
              <a:rPr lang="en-US" dirty="0"/>
              <a:t>– Right after evening </a:t>
            </a:r>
            <a:r>
              <a:rPr lang="en-US" dirty="0" err="1"/>
              <a:t>quickstart</a:t>
            </a:r>
            <a:r>
              <a:rPr lang="en-US" dirty="0"/>
              <a:t>, with your section group.  You will work as a group with your Section Leader to solve practice problems.</a:t>
            </a:r>
          </a:p>
          <a:p>
            <a:r>
              <a:rPr lang="en-US" b="1" dirty="0"/>
              <a:t>Office Hours / Work</a:t>
            </a:r>
            <a:r>
              <a:rPr lang="en-US" dirty="0"/>
              <a:t> – Right after the morning </a:t>
            </a:r>
            <a:r>
              <a:rPr lang="en-US" dirty="0" err="1"/>
              <a:t>quickstart</a:t>
            </a:r>
            <a:r>
              <a:rPr lang="en-US" dirty="0"/>
              <a:t> and the evening section.  Your own time to work on the projects and sign up for office hours with the Section Leaders if you need help. </a:t>
            </a:r>
          </a:p>
          <a:p>
            <a:endParaRPr lang="en-US" b="1" dirty="0"/>
          </a:p>
          <a:p>
            <a:pPr marL="0" indent="0" algn="ctr">
              <a:buNone/>
            </a:pPr>
            <a:r>
              <a:rPr lang="en-US" b="1" dirty="0"/>
              <a:t>At the end of the morning and evening segments, submit your work!</a:t>
            </a:r>
          </a:p>
        </p:txBody>
      </p:sp>
    </p:spTree>
    <p:extLst>
      <p:ext uri="{BB962C8B-B14F-4D97-AF65-F5344CB8AC3E}">
        <p14:creationId xmlns:p14="http://schemas.microsoft.com/office/powerpoint/2010/main" val="91856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D561A-E1A2-1849-8B8C-9340C4ABE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Website Tells You Where To Go!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A0D1F-5985-B146-9A86-33EE1C07D9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243" y="1295400"/>
            <a:ext cx="10689314" cy="5181600"/>
          </a:xfr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2B36A9-A4D0-C04C-A6C5-E6B2E39D0505}"/>
              </a:ext>
            </a:extLst>
          </p:cNvPr>
          <p:cNvSpPr/>
          <p:nvPr/>
        </p:nvSpPr>
        <p:spPr>
          <a:xfrm>
            <a:off x="713243" y="4159624"/>
            <a:ext cx="10689314" cy="24384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29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dirty="0">
                <a:solidFill>
                  <a:schemeClr val="bg1">
                    <a:lumMod val="85000"/>
                  </a:schemeClr>
                </a:solidFill>
              </a:rPr>
              <a:t>Welcome to CS Bridge!</a:t>
            </a:r>
          </a:p>
          <a:p>
            <a:r>
              <a:rPr lang="en-US" altLang="x-none" sz="3600" b="1" dirty="0"/>
              <a:t>Meet Karel the Robot</a:t>
            </a:r>
          </a:p>
          <a:p>
            <a:r>
              <a:rPr lang="en-US" altLang="x-none" sz="3600" dirty="0">
                <a:solidFill>
                  <a:schemeClr val="bg1">
                    <a:lumMod val="85000"/>
                  </a:schemeClr>
                </a:solidFill>
              </a:rPr>
              <a:t>For Loops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C77BA6-E007-0E41-9775-9330641DC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600200"/>
            <a:ext cx="1175524" cy="118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10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Meet Karel the Robot!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38E351-BA60-DA4D-B03B-227218CDC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484" y="1823355"/>
            <a:ext cx="4025031" cy="404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79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Meet Karel the Robot!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A3D028-96E0-184C-AC0F-798272525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484" y="1823355"/>
            <a:ext cx="4025031" cy="4046441"/>
          </a:xfrm>
          <a:prstGeom prst="rect">
            <a:avLst/>
          </a:prstGeom>
        </p:spPr>
      </p:pic>
      <p:sp>
        <p:nvSpPr>
          <p:cNvPr id="2" name="Oval Callout 1"/>
          <p:cNvSpPr/>
          <p:nvPr/>
        </p:nvSpPr>
        <p:spPr bwMode="auto">
          <a:xfrm>
            <a:off x="7162800" y="1447800"/>
            <a:ext cx="2178485" cy="1143001"/>
          </a:xfrm>
          <a:prstGeom prst="wedgeEllipseCallout">
            <a:avLst>
              <a:gd name="adj1" fmla="val -49621"/>
              <a:gd name="adj2" fmla="val 94160"/>
            </a:avLst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000" dirty="0"/>
              <a:t>Hello!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D83AA14E-62F9-E546-8D34-AE935AB1252E}"/>
              </a:ext>
            </a:extLst>
          </p:cNvPr>
          <p:cNvSpPr/>
          <p:nvPr/>
        </p:nvSpPr>
        <p:spPr bwMode="auto">
          <a:xfrm>
            <a:off x="7315200" y="2857499"/>
            <a:ext cx="2438400" cy="1143001"/>
          </a:xfrm>
          <a:prstGeom prst="wedgeEllipseCallout">
            <a:avLst>
              <a:gd name="adj1" fmla="val -68551"/>
              <a:gd name="adj2" fmla="val 3180"/>
            </a:avLst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000" dirty="0" err="1"/>
              <a:t>Merhaba</a:t>
            </a:r>
            <a:r>
              <a:rPr lang="en-US" sz="3000" dirty="0"/>
              <a:t>!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8E2F4E24-4FC5-A240-A2B4-D4100CC12843}"/>
              </a:ext>
            </a:extLst>
          </p:cNvPr>
          <p:cNvSpPr/>
          <p:nvPr/>
        </p:nvSpPr>
        <p:spPr bwMode="auto">
          <a:xfrm>
            <a:off x="7171765" y="4109354"/>
            <a:ext cx="2438400" cy="1143001"/>
          </a:xfrm>
          <a:prstGeom prst="wedgeEllipseCallout">
            <a:avLst>
              <a:gd name="adj1" fmla="val -75169"/>
              <a:gd name="adj2" fmla="val -53291"/>
            </a:avLst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000" dirty="0" err="1"/>
              <a:t>Ahoj</a:t>
            </a:r>
            <a:r>
              <a:rPr lang="en-US" sz="3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399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Meet Karel the Robot!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A3D028-96E0-184C-AC0F-798272525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484" y="1823355"/>
            <a:ext cx="4025031" cy="4046441"/>
          </a:xfrm>
          <a:prstGeom prst="rect">
            <a:avLst/>
          </a:prstGeom>
        </p:spPr>
      </p:pic>
      <p:sp>
        <p:nvSpPr>
          <p:cNvPr id="2" name="Oval Callout 1"/>
          <p:cNvSpPr/>
          <p:nvPr/>
        </p:nvSpPr>
        <p:spPr bwMode="auto">
          <a:xfrm>
            <a:off x="7162800" y="1447800"/>
            <a:ext cx="2209800" cy="1981200"/>
          </a:xfrm>
          <a:prstGeom prst="wedgeEllipseCallout">
            <a:avLst>
              <a:gd name="adj1" fmla="val -49621"/>
              <a:gd name="adj2" fmla="val 94160"/>
            </a:avLst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3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B47A23-BC49-9440-982C-8BEFFA129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6596" y="1707955"/>
            <a:ext cx="1262208" cy="146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49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 dirty="0"/>
              <a:t>Karel's World</a:t>
            </a:r>
          </a:p>
        </p:txBody>
      </p:sp>
      <p:sp>
        <p:nvSpPr>
          <p:cNvPr id="818179" name="Rectangle 3"/>
          <p:cNvSpPr>
            <a:spLocks noChangeArrowheads="1"/>
          </p:cNvSpPr>
          <p:nvPr/>
        </p:nvSpPr>
        <p:spPr bwMode="auto">
          <a:xfrm>
            <a:off x="4038603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0" name="Rectangle 4"/>
          <p:cNvSpPr>
            <a:spLocks noChangeArrowheads="1"/>
          </p:cNvSpPr>
          <p:nvPr/>
        </p:nvSpPr>
        <p:spPr bwMode="auto">
          <a:xfrm>
            <a:off x="4038603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1" name="Rectangle 5"/>
          <p:cNvSpPr>
            <a:spLocks noChangeArrowheads="1"/>
          </p:cNvSpPr>
          <p:nvPr/>
        </p:nvSpPr>
        <p:spPr bwMode="auto">
          <a:xfrm>
            <a:off x="4038603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2" name="Rectangle 6"/>
          <p:cNvSpPr>
            <a:spLocks noChangeArrowheads="1"/>
          </p:cNvSpPr>
          <p:nvPr/>
        </p:nvSpPr>
        <p:spPr bwMode="auto">
          <a:xfrm>
            <a:off x="4867275" y="40211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3" name="Rectangle 7"/>
          <p:cNvSpPr>
            <a:spLocks noChangeArrowheads="1"/>
          </p:cNvSpPr>
          <p:nvPr/>
        </p:nvSpPr>
        <p:spPr bwMode="auto">
          <a:xfrm>
            <a:off x="4867275" y="31908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4" name="Rectangle 8"/>
          <p:cNvSpPr>
            <a:spLocks noChangeArrowheads="1"/>
          </p:cNvSpPr>
          <p:nvPr/>
        </p:nvSpPr>
        <p:spPr bwMode="auto">
          <a:xfrm>
            <a:off x="4867275" y="23622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5" name="Rectangle 9"/>
          <p:cNvSpPr>
            <a:spLocks noChangeArrowheads="1"/>
          </p:cNvSpPr>
          <p:nvPr/>
        </p:nvSpPr>
        <p:spPr bwMode="auto">
          <a:xfrm>
            <a:off x="5697540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6" name="Rectangle 10"/>
          <p:cNvSpPr>
            <a:spLocks noChangeArrowheads="1"/>
          </p:cNvSpPr>
          <p:nvPr/>
        </p:nvSpPr>
        <p:spPr bwMode="auto">
          <a:xfrm>
            <a:off x="5697540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7" name="Rectangle 11"/>
          <p:cNvSpPr>
            <a:spLocks noChangeArrowheads="1"/>
          </p:cNvSpPr>
          <p:nvPr/>
        </p:nvSpPr>
        <p:spPr bwMode="auto">
          <a:xfrm>
            <a:off x="5697540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8" name="Rectangle 12"/>
          <p:cNvSpPr>
            <a:spLocks noChangeArrowheads="1"/>
          </p:cNvSpPr>
          <p:nvPr/>
        </p:nvSpPr>
        <p:spPr bwMode="auto">
          <a:xfrm>
            <a:off x="6526215" y="40211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9" name="Rectangle 13"/>
          <p:cNvSpPr>
            <a:spLocks noChangeArrowheads="1"/>
          </p:cNvSpPr>
          <p:nvPr/>
        </p:nvSpPr>
        <p:spPr bwMode="auto">
          <a:xfrm>
            <a:off x="6526215" y="31908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0" name="Rectangle 14"/>
          <p:cNvSpPr>
            <a:spLocks noChangeArrowheads="1"/>
          </p:cNvSpPr>
          <p:nvPr/>
        </p:nvSpPr>
        <p:spPr bwMode="auto">
          <a:xfrm>
            <a:off x="6526215" y="23622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1" name="Rectangle 15"/>
          <p:cNvSpPr>
            <a:spLocks noChangeArrowheads="1"/>
          </p:cNvSpPr>
          <p:nvPr/>
        </p:nvSpPr>
        <p:spPr bwMode="auto">
          <a:xfrm>
            <a:off x="7356478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2" name="Rectangle 16"/>
          <p:cNvSpPr>
            <a:spLocks noChangeArrowheads="1"/>
          </p:cNvSpPr>
          <p:nvPr/>
        </p:nvSpPr>
        <p:spPr bwMode="auto">
          <a:xfrm>
            <a:off x="7356478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3" name="Rectangle 17"/>
          <p:cNvSpPr>
            <a:spLocks noChangeArrowheads="1"/>
          </p:cNvSpPr>
          <p:nvPr/>
        </p:nvSpPr>
        <p:spPr bwMode="auto">
          <a:xfrm>
            <a:off x="7356478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4" name="Rectangle 18"/>
          <p:cNvSpPr>
            <a:spLocks noChangeArrowheads="1"/>
          </p:cNvSpPr>
          <p:nvPr/>
        </p:nvSpPr>
        <p:spPr bwMode="auto">
          <a:xfrm>
            <a:off x="3208340" y="40211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5" name="Rectangle 19"/>
          <p:cNvSpPr>
            <a:spLocks noChangeArrowheads="1"/>
          </p:cNvSpPr>
          <p:nvPr/>
        </p:nvSpPr>
        <p:spPr bwMode="auto">
          <a:xfrm>
            <a:off x="3208340" y="31908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6" name="Rectangle 20"/>
          <p:cNvSpPr>
            <a:spLocks noChangeArrowheads="1"/>
          </p:cNvSpPr>
          <p:nvPr/>
        </p:nvSpPr>
        <p:spPr bwMode="auto">
          <a:xfrm>
            <a:off x="3208340" y="23622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197" name="Rectangle 21"/>
          <p:cNvSpPr>
            <a:spLocks noChangeArrowheads="1"/>
          </p:cNvSpPr>
          <p:nvPr/>
        </p:nvSpPr>
        <p:spPr bwMode="auto">
          <a:xfrm>
            <a:off x="4038603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8" name="Rectangle 22"/>
          <p:cNvSpPr>
            <a:spLocks noChangeArrowheads="1"/>
          </p:cNvSpPr>
          <p:nvPr/>
        </p:nvSpPr>
        <p:spPr bwMode="auto">
          <a:xfrm>
            <a:off x="4867275" y="48498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9" name="Rectangle 23"/>
          <p:cNvSpPr>
            <a:spLocks noChangeArrowheads="1"/>
          </p:cNvSpPr>
          <p:nvPr/>
        </p:nvSpPr>
        <p:spPr bwMode="auto">
          <a:xfrm>
            <a:off x="5697540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200" name="Rectangle 24"/>
          <p:cNvSpPr>
            <a:spLocks noChangeArrowheads="1"/>
          </p:cNvSpPr>
          <p:nvPr/>
        </p:nvSpPr>
        <p:spPr bwMode="auto">
          <a:xfrm>
            <a:off x="6526215" y="48498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18201" name="Rectangle 25"/>
          <p:cNvSpPr>
            <a:spLocks noChangeArrowheads="1"/>
          </p:cNvSpPr>
          <p:nvPr/>
        </p:nvSpPr>
        <p:spPr bwMode="auto">
          <a:xfrm>
            <a:off x="7356478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18202" name="AutoShape 26"/>
          <p:cNvSpPr>
            <a:spLocks noChangeArrowheads="1"/>
          </p:cNvSpPr>
          <p:nvPr/>
        </p:nvSpPr>
        <p:spPr bwMode="auto">
          <a:xfrm>
            <a:off x="7519990" y="33147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3" name="Rectangle 27"/>
          <p:cNvSpPr>
            <a:spLocks noChangeArrowheads="1"/>
          </p:cNvSpPr>
          <p:nvPr/>
        </p:nvSpPr>
        <p:spPr bwMode="auto">
          <a:xfrm>
            <a:off x="4038600" y="23622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4" name="Line 28"/>
          <p:cNvSpPr>
            <a:spLocks noChangeShapeType="1"/>
          </p:cNvSpPr>
          <p:nvPr/>
        </p:nvSpPr>
        <p:spPr bwMode="auto">
          <a:xfrm>
            <a:off x="5697537" y="31908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5" name="Line 29"/>
          <p:cNvSpPr>
            <a:spLocks noChangeShapeType="1"/>
          </p:cNvSpPr>
          <p:nvPr/>
        </p:nvSpPr>
        <p:spPr bwMode="auto">
          <a:xfrm>
            <a:off x="5697537" y="40211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6" name="Line 30"/>
          <p:cNvSpPr>
            <a:spLocks noChangeShapeType="1"/>
          </p:cNvSpPr>
          <p:nvPr/>
        </p:nvSpPr>
        <p:spPr bwMode="auto">
          <a:xfrm>
            <a:off x="4038603" y="31908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5979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 dirty="0"/>
              <a:t>Karel's World</a:t>
            </a:r>
          </a:p>
        </p:txBody>
      </p:sp>
      <p:sp>
        <p:nvSpPr>
          <p:cNvPr id="818179" name="Rectangle 3"/>
          <p:cNvSpPr>
            <a:spLocks noChangeArrowheads="1"/>
          </p:cNvSpPr>
          <p:nvPr/>
        </p:nvSpPr>
        <p:spPr bwMode="auto">
          <a:xfrm>
            <a:off x="4038603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0" name="Rectangle 4"/>
          <p:cNvSpPr>
            <a:spLocks noChangeArrowheads="1"/>
          </p:cNvSpPr>
          <p:nvPr/>
        </p:nvSpPr>
        <p:spPr bwMode="auto">
          <a:xfrm>
            <a:off x="4038603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1" name="Rectangle 5"/>
          <p:cNvSpPr>
            <a:spLocks noChangeArrowheads="1"/>
          </p:cNvSpPr>
          <p:nvPr/>
        </p:nvSpPr>
        <p:spPr bwMode="auto">
          <a:xfrm>
            <a:off x="4038603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2" name="Rectangle 6"/>
          <p:cNvSpPr>
            <a:spLocks noChangeArrowheads="1"/>
          </p:cNvSpPr>
          <p:nvPr/>
        </p:nvSpPr>
        <p:spPr bwMode="auto">
          <a:xfrm>
            <a:off x="4867275" y="40211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3" name="Rectangle 7"/>
          <p:cNvSpPr>
            <a:spLocks noChangeArrowheads="1"/>
          </p:cNvSpPr>
          <p:nvPr/>
        </p:nvSpPr>
        <p:spPr bwMode="auto">
          <a:xfrm>
            <a:off x="4867275" y="31908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4" name="Rectangle 8"/>
          <p:cNvSpPr>
            <a:spLocks noChangeArrowheads="1"/>
          </p:cNvSpPr>
          <p:nvPr/>
        </p:nvSpPr>
        <p:spPr bwMode="auto">
          <a:xfrm>
            <a:off x="4867275" y="23622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5" name="Rectangle 9"/>
          <p:cNvSpPr>
            <a:spLocks noChangeArrowheads="1"/>
          </p:cNvSpPr>
          <p:nvPr/>
        </p:nvSpPr>
        <p:spPr bwMode="auto">
          <a:xfrm>
            <a:off x="5697540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6" name="Rectangle 10"/>
          <p:cNvSpPr>
            <a:spLocks noChangeArrowheads="1"/>
          </p:cNvSpPr>
          <p:nvPr/>
        </p:nvSpPr>
        <p:spPr bwMode="auto">
          <a:xfrm>
            <a:off x="5697540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7" name="Rectangle 11"/>
          <p:cNvSpPr>
            <a:spLocks noChangeArrowheads="1"/>
          </p:cNvSpPr>
          <p:nvPr/>
        </p:nvSpPr>
        <p:spPr bwMode="auto">
          <a:xfrm>
            <a:off x="5697540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8" name="Rectangle 12"/>
          <p:cNvSpPr>
            <a:spLocks noChangeArrowheads="1"/>
          </p:cNvSpPr>
          <p:nvPr/>
        </p:nvSpPr>
        <p:spPr bwMode="auto">
          <a:xfrm>
            <a:off x="6526215" y="40211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9" name="Rectangle 13"/>
          <p:cNvSpPr>
            <a:spLocks noChangeArrowheads="1"/>
          </p:cNvSpPr>
          <p:nvPr/>
        </p:nvSpPr>
        <p:spPr bwMode="auto">
          <a:xfrm>
            <a:off x="6526215" y="31908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0" name="Rectangle 14"/>
          <p:cNvSpPr>
            <a:spLocks noChangeArrowheads="1"/>
          </p:cNvSpPr>
          <p:nvPr/>
        </p:nvSpPr>
        <p:spPr bwMode="auto">
          <a:xfrm>
            <a:off x="6526215" y="23622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1" name="Rectangle 15"/>
          <p:cNvSpPr>
            <a:spLocks noChangeArrowheads="1"/>
          </p:cNvSpPr>
          <p:nvPr/>
        </p:nvSpPr>
        <p:spPr bwMode="auto">
          <a:xfrm>
            <a:off x="7356478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2" name="Rectangle 16"/>
          <p:cNvSpPr>
            <a:spLocks noChangeArrowheads="1"/>
          </p:cNvSpPr>
          <p:nvPr/>
        </p:nvSpPr>
        <p:spPr bwMode="auto">
          <a:xfrm>
            <a:off x="7356478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3" name="Rectangle 17"/>
          <p:cNvSpPr>
            <a:spLocks noChangeArrowheads="1"/>
          </p:cNvSpPr>
          <p:nvPr/>
        </p:nvSpPr>
        <p:spPr bwMode="auto">
          <a:xfrm>
            <a:off x="7356478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4" name="Rectangle 18"/>
          <p:cNvSpPr>
            <a:spLocks noChangeArrowheads="1"/>
          </p:cNvSpPr>
          <p:nvPr/>
        </p:nvSpPr>
        <p:spPr bwMode="auto">
          <a:xfrm>
            <a:off x="3208340" y="40211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5" name="Rectangle 19"/>
          <p:cNvSpPr>
            <a:spLocks noChangeArrowheads="1"/>
          </p:cNvSpPr>
          <p:nvPr/>
        </p:nvSpPr>
        <p:spPr bwMode="auto">
          <a:xfrm>
            <a:off x="3208340" y="31908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6" name="Rectangle 20"/>
          <p:cNvSpPr>
            <a:spLocks noChangeArrowheads="1"/>
          </p:cNvSpPr>
          <p:nvPr/>
        </p:nvSpPr>
        <p:spPr bwMode="auto">
          <a:xfrm>
            <a:off x="3208340" y="23622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197" name="Rectangle 21"/>
          <p:cNvSpPr>
            <a:spLocks noChangeArrowheads="1"/>
          </p:cNvSpPr>
          <p:nvPr/>
        </p:nvSpPr>
        <p:spPr bwMode="auto">
          <a:xfrm>
            <a:off x="4038603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8" name="Rectangle 22"/>
          <p:cNvSpPr>
            <a:spLocks noChangeArrowheads="1"/>
          </p:cNvSpPr>
          <p:nvPr/>
        </p:nvSpPr>
        <p:spPr bwMode="auto">
          <a:xfrm>
            <a:off x="4867275" y="48498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9" name="Rectangle 23"/>
          <p:cNvSpPr>
            <a:spLocks noChangeArrowheads="1"/>
          </p:cNvSpPr>
          <p:nvPr/>
        </p:nvSpPr>
        <p:spPr bwMode="auto">
          <a:xfrm>
            <a:off x="5697540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200" name="Rectangle 24"/>
          <p:cNvSpPr>
            <a:spLocks noChangeArrowheads="1"/>
          </p:cNvSpPr>
          <p:nvPr/>
        </p:nvSpPr>
        <p:spPr bwMode="auto">
          <a:xfrm>
            <a:off x="6526215" y="48498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18201" name="Rectangle 25"/>
          <p:cNvSpPr>
            <a:spLocks noChangeArrowheads="1"/>
          </p:cNvSpPr>
          <p:nvPr/>
        </p:nvSpPr>
        <p:spPr bwMode="auto">
          <a:xfrm>
            <a:off x="7356478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18202" name="AutoShape 26"/>
          <p:cNvSpPr>
            <a:spLocks noChangeArrowheads="1"/>
          </p:cNvSpPr>
          <p:nvPr/>
        </p:nvSpPr>
        <p:spPr bwMode="auto">
          <a:xfrm>
            <a:off x="7519990" y="33147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3" name="Rectangle 27"/>
          <p:cNvSpPr>
            <a:spLocks noChangeArrowheads="1"/>
          </p:cNvSpPr>
          <p:nvPr/>
        </p:nvSpPr>
        <p:spPr bwMode="auto">
          <a:xfrm>
            <a:off x="4038600" y="23622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4" name="Line 28"/>
          <p:cNvSpPr>
            <a:spLocks noChangeShapeType="1"/>
          </p:cNvSpPr>
          <p:nvPr/>
        </p:nvSpPr>
        <p:spPr bwMode="auto">
          <a:xfrm>
            <a:off x="5697537" y="31908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5" name="Line 29"/>
          <p:cNvSpPr>
            <a:spLocks noChangeShapeType="1"/>
          </p:cNvSpPr>
          <p:nvPr/>
        </p:nvSpPr>
        <p:spPr bwMode="auto">
          <a:xfrm>
            <a:off x="5697537" y="40211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6" name="Line 30"/>
          <p:cNvSpPr>
            <a:spLocks noChangeShapeType="1"/>
          </p:cNvSpPr>
          <p:nvPr/>
        </p:nvSpPr>
        <p:spPr bwMode="auto">
          <a:xfrm>
            <a:off x="4038603" y="31908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7" name="Rectangle 31"/>
          <p:cNvSpPr>
            <a:spLocks noChangeArrowheads="1"/>
          </p:cNvSpPr>
          <p:nvPr/>
        </p:nvSpPr>
        <p:spPr bwMode="auto">
          <a:xfrm>
            <a:off x="4194175" y="40925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318E9D3-1305-4243-9C5A-B6D6F0D315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3" t="6655" r="12312" b="3815"/>
          <a:stretch/>
        </p:blipFill>
        <p:spPr>
          <a:xfrm>
            <a:off x="4120361" y="4002408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215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 dirty="0"/>
              <a:t>Karel's World</a:t>
            </a:r>
          </a:p>
        </p:txBody>
      </p:sp>
      <p:sp>
        <p:nvSpPr>
          <p:cNvPr id="818179" name="Rectangle 3"/>
          <p:cNvSpPr>
            <a:spLocks noChangeArrowheads="1"/>
          </p:cNvSpPr>
          <p:nvPr/>
        </p:nvSpPr>
        <p:spPr bwMode="auto">
          <a:xfrm>
            <a:off x="4038603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0" name="Rectangle 4"/>
          <p:cNvSpPr>
            <a:spLocks noChangeArrowheads="1"/>
          </p:cNvSpPr>
          <p:nvPr/>
        </p:nvSpPr>
        <p:spPr bwMode="auto">
          <a:xfrm>
            <a:off x="4038603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1" name="Rectangle 5"/>
          <p:cNvSpPr>
            <a:spLocks noChangeArrowheads="1"/>
          </p:cNvSpPr>
          <p:nvPr/>
        </p:nvSpPr>
        <p:spPr bwMode="auto">
          <a:xfrm>
            <a:off x="4038603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2" name="Rectangle 6"/>
          <p:cNvSpPr>
            <a:spLocks noChangeArrowheads="1"/>
          </p:cNvSpPr>
          <p:nvPr/>
        </p:nvSpPr>
        <p:spPr bwMode="auto">
          <a:xfrm>
            <a:off x="4867275" y="40211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3" name="Rectangle 7"/>
          <p:cNvSpPr>
            <a:spLocks noChangeArrowheads="1"/>
          </p:cNvSpPr>
          <p:nvPr/>
        </p:nvSpPr>
        <p:spPr bwMode="auto">
          <a:xfrm>
            <a:off x="4867275" y="31908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4" name="Rectangle 8"/>
          <p:cNvSpPr>
            <a:spLocks noChangeArrowheads="1"/>
          </p:cNvSpPr>
          <p:nvPr/>
        </p:nvSpPr>
        <p:spPr bwMode="auto">
          <a:xfrm>
            <a:off x="4867275" y="23622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5" name="Rectangle 9"/>
          <p:cNvSpPr>
            <a:spLocks noChangeArrowheads="1"/>
          </p:cNvSpPr>
          <p:nvPr/>
        </p:nvSpPr>
        <p:spPr bwMode="auto">
          <a:xfrm>
            <a:off x="5697540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6" name="Rectangle 10"/>
          <p:cNvSpPr>
            <a:spLocks noChangeArrowheads="1"/>
          </p:cNvSpPr>
          <p:nvPr/>
        </p:nvSpPr>
        <p:spPr bwMode="auto">
          <a:xfrm>
            <a:off x="5697540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7" name="Rectangle 11"/>
          <p:cNvSpPr>
            <a:spLocks noChangeArrowheads="1"/>
          </p:cNvSpPr>
          <p:nvPr/>
        </p:nvSpPr>
        <p:spPr bwMode="auto">
          <a:xfrm>
            <a:off x="5697540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8" name="Rectangle 12"/>
          <p:cNvSpPr>
            <a:spLocks noChangeArrowheads="1"/>
          </p:cNvSpPr>
          <p:nvPr/>
        </p:nvSpPr>
        <p:spPr bwMode="auto">
          <a:xfrm>
            <a:off x="6526215" y="40211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9" name="Rectangle 13"/>
          <p:cNvSpPr>
            <a:spLocks noChangeArrowheads="1"/>
          </p:cNvSpPr>
          <p:nvPr/>
        </p:nvSpPr>
        <p:spPr bwMode="auto">
          <a:xfrm>
            <a:off x="6526215" y="31908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0" name="Rectangle 14"/>
          <p:cNvSpPr>
            <a:spLocks noChangeArrowheads="1"/>
          </p:cNvSpPr>
          <p:nvPr/>
        </p:nvSpPr>
        <p:spPr bwMode="auto">
          <a:xfrm>
            <a:off x="6526215" y="23622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1" name="Rectangle 15"/>
          <p:cNvSpPr>
            <a:spLocks noChangeArrowheads="1"/>
          </p:cNvSpPr>
          <p:nvPr/>
        </p:nvSpPr>
        <p:spPr bwMode="auto">
          <a:xfrm>
            <a:off x="7356478" y="40211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2" name="Rectangle 16"/>
          <p:cNvSpPr>
            <a:spLocks noChangeArrowheads="1"/>
          </p:cNvSpPr>
          <p:nvPr/>
        </p:nvSpPr>
        <p:spPr bwMode="auto">
          <a:xfrm>
            <a:off x="7356478" y="31908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3" name="Rectangle 17"/>
          <p:cNvSpPr>
            <a:spLocks noChangeArrowheads="1"/>
          </p:cNvSpPr>
          <p:nvPr/>
        </p:nvSpPr>
        <p:spPr bwMode="auto">
          <a:xfrm>
            <a:off x="7356478" y="23622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4" name="Rectangle 18"/>
          <p:cNvSpPr>
            <a:spLocks noChangeArrowheads="1"/>
          </p:cNvSpPr>
          <p:nvPr/>
        </p:nvSpPr>
        <p:spPr bwMode="auto">
          <a:xfrm>
            <a:off x="3208340" y="40211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5" name="Rectangle 19"/>
          <p:cNvSpPr>
            <a:spLocks noChangeArrowheads="1"/>
          </p:cNvSpPr>
          <p:nvPr/>
        </p:nvSpPr>
        <p:spPr bwMode="auto">
          <a:xfrm>
            <a:off x="3208340" y="31908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6" name="Rectangle 20"/>
          <p:cNvSpPr>
            <a:spLocks noChangeArrowheads="1"/>
          </p:cNvSpPr>
          <p:nvPr/>
        </p:nvSpPr>
        <p:spPr bwMode="auto">
          <a:xfrm>
            <a:off x="3208340" y="23622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197" name="Rectangle 21"/>
          <p:cNvSpPr>
            <a:spLocks noChangeArrowheads="1"/>
          </p:cNvSpPr>
          <p:nvPr/>
        </p:nvSpPr>
        <p:spPr bwMode="auto">
          <a:xfrm>
            <a:off x="4038603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8" name="Rectangle 22"/>
          <p:cNvSpPr>
            <a:spLocks noChangeArrowheads="1"/>
          </p:cNvSpPr>
          <p:nvPr/>
        </p:nvSpPr>
        <p:spPr bwMode="auto">
          <a:xfrm>
            <a:off x="4867275" y="48498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9" name="Rectangle 23"/>
          <p:cNvSpPr>
            <a:spLocks noChangeArrowheads="1"/>
          </p:cNvSpPr>
          <p:nvPr/>
        </p:nvSpPr>
        <p:spPr bwMode="auto">
          <a:xfrm>
            <a:off x="5697540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200" name="Rectangle 24"/>
          <p:cNvSpPr>
            <a:spLocks noChangeArrowheads="1"/>
          </p:cNvSpPr>
          <p:nvPr/>
        </p:nvSpPr>
        <p:spPr bwMode="auto">
          <a:xfrm>
            <a:off x="6526215" y="48498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18201" name="Rectangle 25"/>
          <p:cNvSpPr>
            <a:spLocks noChangeArrowheads="1"/>
          </p:cNvSpPr>
          <p:nvPr/>
        </p:nvSpPr>
        <p:spPr bwMode="auto">
          <a:xfrm>
            <a:off x="7356478" y="48498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18202" name="AutoShape 26"/>
          <p:cNvSpPr>
            <a:spLocks noChangeArrowheads="1"/>
          </p:cNvSpPr>
          <p:nvPr/>
        </p:nvSpPr>
        <p:spPr bwMode="auto">
          <a:xfrm>
            <a:off x="7519990" y="33147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3" name="Rectangle 27"/>
          <p:cNvSpPr>
            <a:spLocks noChangeArrowheads="1"/>
          </p:cNvSpPr>
          <p:nvPr/>
        </p:nvSpPr>
        <p:spPr bwMode="auto">
          <a:xfrm>
            <a:off x="4038600" y="23622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4" name="Line 28"/>
          <p:cNvSpPr>
            <a:spLocks noChangeShapeType="1"/>
          </p:cNvSpPr>
          <p:nvPr/>
        </p:nvSpPr>
        <p:spPr bwMode="auto">
          <a:xfrm>
            <a:off x="5697537" y="31908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5" name="Line 29"/>
          <p:cNvSpPr>
            <a:spLocks noChangeShapeType="1"/>
          </p:cNvSpPr>
          <p:nvPr/>
        </p:nvSpPr>
        <p:spPr bwMode="auto">
          <a:xfrm>
            <a:off x="5697537" y="40211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6" name="Line 30"/>
          <p:cNvSpPr>
            <a:spLocks noChangeShapeType="1"/>
          </p:cNvSpPr>
          <p:nvPr/>
        </p:nvSpPr>
        <p:spPr bwMode="auto">
          <a:xfrm>
            <a:off x="4038603" y="31908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7" name="Rectangle 31"/>
          <p:cNvSpPr>
            <a:spLocks noChangeArrowheads="1"/>
          </p:cNvSpPr>
          <p:nvPr/>
        </p:nvSpPr>
        <p:spPr bwMode="auto">
          <a:xfrm>
            <a:off x="4194175" y="40925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1141151-151A-6E4B-A86C-3D5A341107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3" t="6655" r="12312" b="3815"/>
          <a:stretch/>
        </p:blipFill>
        <p:spPr>
          <a:xfrm>
            <a:off x="4120361" y="4002408"/>
            <a:ext cx="638169" cy="730916"/>
          </a:xfrm>
          <a:prstGeom prst="rect">
            <a:avLst/>
          </a:prstGeom>
        </p:spPr>
      </p:pic>
      <p:sp>
        <p:nvSpPr>
          <p:cNvPr id="33" name="Oval Callout 32"/>
          <p:cNvSpPr/>
          <p:nvPr/>
        </p:nvSpPr>
        <p:spPr bwMode="auto">
          <a:xfrm>
            <a:off x="4539456" y="3775839"/>
            <a:ext cx="1905000" cy="503301"/>
          </a:xfrm>
          <a:prstGeom prst="wedgeEllipseCallout">
            <a:avLst>
              <a:gd name="adj1" fmla="val -49621"/>
              <a:gd name="adj2" fmla="val 94160"/>
            </a:avLst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dirty="0"/>
              <a:t>Hello, world!</a:t>
            </a:r>
          </a:p>
        </p:txBody>
      </p:sp>
    </p:spTree>
    <p:extLst>
      <p:ext uri="{BB962C8B-B14F-4D97-AF65-F5344CB8AC3E}">
        <p14:creationId xmlns:p14="http://schemas.microsoft.com/office/powerpoint/2010/main" val="19768648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63A91-FFB7-0044-BFC3-05BCA65DD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Bridge on Zoom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CCCE2-1A0B-C042-8797-46952064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encouraged to share video!</a:t>
            </a:r>
          </a:p>
          <a:p>
            <a:r>
              <a:rPr lang="en-US" dirty="0"/>
              <a:t>Post questions/comments/</a:t>
            </a:r>
            <a:r>
              <a:rPr lang="en-US" dirty="0" err="1"/>
              <a:t>followups</a:t>
            </a:r>
            <a:r>
              <a:rPr lang="en-US" dirty="0"/>
              <a:t> in the Zoom chat.  We’ll take periodic “question breaks” to address them, and have teachers monitoring the chat during the lecture.  Everyone is muted by default.</a:t>
            </a:r>
          </a:p>
        </p:txBody>
      </p:sp>
    </p:spTree>
    <p:extLst>
      <p:ext uri="{BB962C8B-B14F-4D97-AF65-F5344CB8AC3E}">
        <p14:creationId xmlns:p14="http://schemas.microsoft.com/office/powerpoint/2010/main" val="2921051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/>
              <a:t>Karel's World</a:t>
            </a:r>
          </a:p>
        </p:txBody>
      </p:sp>
      <p:sp>
        <p:nvSpPr>
          <p:cNvPr id="818179" name="Rectangle 3"/>
          <p:cNvSpPr>
            <a:spLocks noChangeArrowheads="1"/>
          </p:cNvSpPr>
          <p:nvPr/>
        </p:nvSpPr>
        <p:spPr bwMode="auto">
          <a:xfrm>
            <a:off x="3182941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0" name="Rectangle 4"/>
          <p:cNvSpPr>
            <a:spLocks noChangeArrowheads="1"/>
          </p:cNvSpPr>
          <p:nvPr/>
        </p:nvSpPr>
        <p:spPr bwMode="auto">
          <a:xfrm>
            <a:off x="3182941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1" name="Rectangle 5"/>
          <p:cNvSpPr>
            <a:spLocks noChangeArrowheads="1"/>
          </p:cNvSpPr>
          <p:nvPr/>
        </p:nvSpPr>
        <p:spPr bwMode="auto">
          <a:xfrm>
            <a:off x="3182941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2" name="Rectangle 6"/>
          <p:cNvSpPr>
            <a:spLocks noChangeArrowheads="1"/>
          </p:cNvSpPr>
          <p:nvPr/>
        </p:nvSpPr>
        <p:spPr bwMode="auto">
          <a:xfrm>
            <a:off x="4011613" y="35258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3" name="Rectangle 7"/>
          <p:cNvSpPr>
            <a:spLocks noChangeArrowheads="1"/>
          </p:cNvSpPr>
          <p:nvPr/>
        </p:nvSpPr>
        <p:spPr bwMode="auto">
          <a:xfrm>
            <a:off x="4011613" y="26955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4" name="Rectangle 8"/>
          <p:cNvSpPr>
            <a:spLocks noChangeArrowheads="1"/>
          </p:cNvSpPr>
          <p:nvPr/>
        </p:nvSpPr>
        <p:spPr bwMode="auto">
          <a:xfrm>
            <a:off x="4011613" y="18669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5" name="Rectangle 9"/>
          <p:cNvSpPr>
            <a:spLocks noChangeArrowheads="1"/>
          </p:cNvSpPr>
          <p:nvPr/>
        </p:nvSpPr>
        <p:spPr bwMode="auto">
          <a:xfrm>
            <a:off x="4841878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6" name="Rectangle 10"/>
          <p:cNvSpPr>
            <a:spLocks noChangeArrowheads="1"/>
          </p:cNvSpPr>
          <p:nvPr/>
        </p:nvSpPr>
        <p:spPr bwMode="auto">
          <a:xfrm>
            <a:off x="4841878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7" name="Rectangle 11"/>
          <p:cNvSpPr>
            <a:spLocks noChangeArrowheads="1"/>
          </p:cNvSpPr>
          <p:nvPr/>
        </p:nvSpPr>
        <p:spPr bwMode="auto">
          <a:xfrm>
            <a:off x="4841878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8" name="Rectangle 12"/>
          <p:cNvSpPr>
            <a:spLocks noChangeArrowheads="1"/>
          </p:cNvSpPr>
          <p:nvPr/>
        </p:nvSpPr>
        <p:spPr bwMode="auto">
          <a:xfrm>
            <a:off x="5670553" y="35258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89" name="Rectangle 13"/>
          <p:cNvSpPr>
            <a:spLocks noChangeArrowheads="1"/>
          </p:cNvSpPr>
          <p:nvPr/>
        </p:nvSpPr>
        <p:spPr bwMode="auto">
          <a:xfrm>
            <a:off x="5670553" y="26955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0" name="Rectangle 14"/>
          <p:cNvSpPr>
            <a:spLocks noChangeArrowheads="1"/>
          </p:cNvSpPr>
          <p:nvPr/>
        </p:nvSpPr>
        <p:spPr bwMode="auto">
          <a:xfrm>
            <a:off x="5670553" y="18669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1" name="Rectangle 15"/>
          <p:cNvSpPr>
            <a:spLocks noChangeArrowheads="1"/>
          </p:cNvSpPr>
          <p:nvPr/>
        </p:nvSpPr>
        <p:spPr bwMode="auto">
          <a:xfrm>
            <a:off x="6500816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2" name="Rectangle 16"/>
          <p:cNvSpPr>
            <a:spLocks noChangeArrowheads="1"/>
          </p:cNvSpPr>
          <p:nvPr/>
        </p:nvSpPr>
        <p:spPr bwMode="auto">
          <a:xfrm>
            <a:off x="6500816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3" name="Rectangle 17"/>
          <p:cNvSpPr>
            <a:spLocks noChangeArrowheads="1"/>
          </p:cNvSpPr>
          <p:nvPr/>
        </p:nvSpPr>
        <p:spPr bwMode="auto">
          <a:xfrm>
            <a:off x="6500816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18194" name="Rectangle 18"/>
          <p:cNvSpPr>
            <a:spLocks noChangeArrowheads="1"/>
          </p:cNvSpPr>
          <p:nvPr/>
        </p:nvSpPr>
        <p:spPr bwMode="auto">
          <a:xfrm>
            <a:off x="2352678" y="35258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5" name="Rectangle 19"/>
          <p:cNvSpPr>
            <a:spLocks noChangeArrowheads="1"/>
          </p:cNvSpPr>
          <p:nvPr/>
        </p:nvSpPr>
        <p:spPr bwMode="auto">
          <a:xfrm>
            <a:off x="2352678" y="26955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6" name="Rectangle 20"/>
          <p:cNvSpPr>
            <a:spLocks noChangeArrowheads="1"/>
          </p:cNvSpPr>
          <p:nvPr/>
        </p:nvSpPr>
        <p:spPr bwMode="auto">
          <a:xfrm>
            <a:off x="2352678" y="18669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197" name="Rectangle 21"/>
          <p:cNvSpPr>
            <a:spLocks noChangeArrowheads="1"/>
          </p:cNvSpPr>
          <p:nvPr/>
        </p:nvSpPr>
        <p:spPr bwMode="auto">
          <a:xfrm>
            <a:off x="3182941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18198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18199" name="Rectangle 23"/>
          <p:cNvSpPr>
            <a:spLocks noChangeArrowheads="1"/>
          </p:cNvSpPr>
          <p:nvPr/>
        </p:nvSpPr>
        <p:spPr bwMode="auto">
          <a:xfrm>
            <a:off x="4841878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18200" name="Rectangle 24"/>
          <p:cNvSpPr>
            <a:spLocks noChangeArrowheads="1"/>
          </p:cNvSpPr>
          <p:nvPr/>
        </p:nvSpPr>
        <p:spPr bwMode="auto">
          <a:xfrm>
            <a:off x="5670553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18201" name="Rectangle 25"/>
          <p:cNvSpPr>
            <a:spLocks noChangeArrowheads="1"/>
          </p:cNvSpPr>
          <p:nvPr/>
        </p:nvSpPr>
        <p:spPr bwMode="auto">
          <a:xfrm>
            <a:off x="650081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18202" name="AutoShape 26"/>
          <p:cNvSpPr>
            <a:spLocks noChangeArrowheads="1"/>
          </p:cNvSpPr>
          <p:nvPr/>
        </p:nvSpPr>
        <p:spPr bwMode="auto">
          <a:xfrm>
            <a:off x="6664328" y="28194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3" name="Rectangle 27"/>
          <p:cNvSpPr>
            <a:spLocks noChangeArrowheads="1"/>
          </p:cNvSpPr>
          <p:nvPr/>
        </p:nvSpPr>
        <p:spPr bwMode="auto">
          <a:xfrm>
            <a:off x="3182938" y="18669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204" name="Line 28"/>
          <p:cNvSpPr>
            <a:spLocks noChangeShapeType="1"/>
          </p:cNvSpPr>
          <p:nvPr/>
        </p:nvSpPr>
        <p:spPr bwMode="auto">
          <a:xfrm>
            <a:off x="4841875" y="26955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5" name="Line 29"/>
          <p:cNvSpPr>
            <a:spLocks noChangeShapeType="1"/>
          </p:cNvSpPr>
          <p:nvPr/>
        </p:nvSpPr>
        <p:spPr bwMode="auto">
          <a:xfrm>
            <a:off x="4841875" y="35258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6" name="Line 30"/>
          <p:cNvSpPr>
            <a:spLocks noChangeShapeType="1"/>
          </p:cNvSpPr>
          <p:nvPr/>
        </p:nvSpPr>
        <p:spPr bwMode="auto">
          <a:xfrm>
            <a:off x="3182941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8207" name="Rectangle 31"/>
          <p:cNvSpPr>
            <a:spLocks noChangeArrowheads="1"/>
          </p:cNvSpPr>
          <p:nvPr/>
        </p:nvSpPr>
        <p:spPr bwMode="auto">
          <a:xfrm>
            <a:off x="3338513" y="35972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CD47D71-D9FC-DE4F-B256-821F4A0798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3" t="6655" r="12312" b="3815"/>
          <a:stretch/>
        </p:blipFill>
        <p:spPr>
          <a:xfrm>
            <a:off x="32647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535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/>
              <a:t>Streets (rows)</a:t>
            </a:r>
          </a:p>
        </p:txBody>
      </p:sp>
      <p:sp>
        <p:nvSpPr>
          <p:cNvPr id="820227" name="Rectangle 3"/>
          <p:cNvSpPr>
            <a:spLocks noChangeArrowheads="1"/>
          </p:cNvSpPr>
          <p:nvPr/>
        </p:nvSpPr>
        <p:spPr bwMode="auto">
          <a:xfrm>
            <a:off x="3182941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28" name="Rectangle 4"/>
          <p:cNvSpPr>
            <a:spLocks noChangeArrowheads="1"/>
          </p:cNvSpPr>
          <p:nvPr/>
        </p:nvSpPr>
        <p:spPr bwMode="auto">
          <a:xfrm>
            <a:off x="3182941" y="2695578"/>
            <a:ext cx="828675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29" name="Rectangle 5"/>
          <p:cNvSpPr>
            <a:spLocks noChangeArrowheads="1"/>
          </p:cNvSpPr>
          <p:nvPr/>
        </p:nvSpPr>
        <p:spPr bwMode="auto">
          <a:xfrm>
            <a:off x="3182941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0" name="Rectangle 6"/>
          <p:cNvSpPr>
            <a:spLocks noChangeArrowheads="1"/>
          </p:cNvSpPr>
          <p:nvPr/>
        </p:nvSpPr>
        <p:spPr bwMode="auto">
          <a:xfrm>
            <a:off x="4011613" y="35258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1" name="Rectangle 7"/>
          <p:cNvSpPr>
            <a:spLocks noChangeArrowheads="1"/>
          </p:cNvSpPr>
          <p:nvPr/>
        </p:nvSpPr>
        <p:spPr bwMode="auto">
          <a:xfrm>
            <a:off x="4011613" y="2695578"/>
            <a:ext cx="830262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2" name="Rectangle 8"/>
          <p:cNvSpPr>
            <a:spLocks noChangeArrowheads="1"/>
          </p:cNvSpPr>
          <p:nvPr/>
        </p:nvSpPr>
        <p:spPr bwMode="auto">
          <a:xfrm>
            <a:off x="4011613" y="18669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3" name="Rectangle 9"/>
          <p:cNvSpPr>
            <a:spLocks noChangeArrowheads="1"/>
          </p:cNvSpPr>
          <p:nvPr/>
        </p:nvSpPr>
        <p:spPr bwMode="auto">
          <a:xfrm>
            <a:off x="4841878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4" name="Rectangle 10"/>
          <p:cNvSpPr>
            <a:spLocks noChangeArrowheads="1"/>
          </p:cNvSpPr>
          <p:nvPr/>
        </p:nvSpPr>
        <p:spPr bwMode="auto">
          <a:xfrm>
            <a:off x="4841878" y="2695578"/>
            <a:ext cx="828675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5" name="Rectangle 11"/>
          <p:cNvSpPr>
            <a:spLocks noChangeArrowheads="1"/>
          </p:cNvSpPr>
          <p:nvPr/>
        </p:nvSpPr>
        <p:spPr bwMode="auto">
          <a:xfrm>
            <a:off x="4841878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6" name="Rectangle 12"/>
          <p:cNvSpPr>
            <a:spLocks noChangeArrowheads="1"/>
          </p:cNvSpPr>
          <p:nvPr/>
        </p:nvSpPr>
        <p:spPr bwMode="auto">
          <a:xfrm>
            <a:off x="5670553" y="35258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7" name="Rectangle 13"/>
          <p:cNvSpPr>
            <a:spLocks noChangeArrowheads="1"/>
          </p:cNvSpPr>
          <p:nvPr/>
        </p:nvSpPr>
        <p:spPr bwMode="auto">
          <a:xfrm>
            <a:off x="5670553" y="2695578"/>
            <a:ext cx="830263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8" name="Rectangle 14"/>
          <p:cNvSpPr>
            <a:spLocks noChangeArrowheads="1"/>
          </p:cNvSpPr>
          <p:nvPr/>
        </p:nvSpPr>
        <p:spPr bwMode="auto">
          <a:xfrm>
            <a:off x="5670553" y="18669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39" name="Rectangle 15"/>
          <p:cNvSpPr>
            <a:spLocks noChangeArrowheads="1"/>
          </p:cNvSpPr>
          <p:nvPr/>
        </p:nvSpPr>
        <p:spPr bwMode="auto">
          <a:xfrm>
            <a:off x="6500816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40" name="Rectangle 16"/>
          <p:cNvSpPr>
            <a:spLocks noChangeArrowheads="1"/>
          </p:cNvSpPr>
          <p:nvPr/>
        </p:nvSpPr>
        <p:spPr bwMode="auto">
          <a:xfrm>
            <a:off x="6500816" y="2695578"/>
            <a:ext cx="828675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41" name="Rectangle 17"/>
          <p:cNvSpPr>
            <a:spLocks noChangeArrowheads="1"/>
          </p:cNvSpPr>
          <p:nvPr/>
        </p:nvSpPr>
        <p:spPr bwMode="auto">
          <a:xfrm>
            <a:off x="6500816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0242" name="Rectangle 18"/>
          <p:cNvSpPr>
            <a:spLocks noChangeArrowheads="1"/>
          </p:cNvSpPr>
          <p:nvPr/>
        </p:nvSpPr>
        <p:spPr bwMode="auto">
          <a:xfrm>
            <a:off x="2352678" y="35258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0243" name="Rectangle 19"/>
          <p:cNvSpPr>
            <a:spLocks noChangeArrowheads="1"/>
          </p:cNvSpPr>
          <p:nvPr/>
        </p:nvSpPr>
        <p:spPr bwMode="auto">
          <a:xfrm>
            <a:off x="2352678" y="2695578"/>
            <a:ext cx="830263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0244" name="Rectangle 20"/>
          <p:cNvSpPr>
            <a:spLocks noChangeArrowheads="1"/>
          </p:cNvSpPr>
          <p:nvPr/>
        </p:nvSpPr>
        <p:spPr bwMode="auto">
          <a:xfrm>
            <a:off x="2352678" y="18669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0245" name="Rectangle 21"/>
          <p:cNvSpPr>
            <a:spLocks noChangeArrowheads="1"/>
          </p:cNvSpPr>
          <p:nvPr/>
        </p:nvSpPr>
        <p:spPr bwMode="auto">
          <a:xfrm>
            <a:off x="3182941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0246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0247" name="Rectangle 23"/>
          <p:cNvSpPr>
            <a:spLocks noChangeArrowheads="1"/>
          </p:cNvSpPr>
          <p:nvPr/>
        </p:nvSpPr>
        <p:spPr bwMode="auto">
          <a:xfrm>
            <a:off x="4841878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0248" name="Rectangle 24"/>
          <p:cNvSpPr>
            <a:spLocks noChangeArrowheads="1"/>
          </p:cNvSpPr>
          <p:nvPr/>
        </p:nvSpPr>
        <p:spPr bwMode="auto">
          <a:xfrm>
            <a:off x="5670553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20249" name="Rectangle 25"/>
          <p:cNvSpPr>
            <a:spLocks noChangeArrowheads="1"/>
          </p:cNvSpPr>
          <p:nvPr/>
        </p:nvSpPr>
        <p:spPr bwMode="auto">
          <a:xfrm>
            <a:off x="650081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20251" name="Rectangle 27"/>
          <p:cNvSpPr>
            <a:spLocks noChangeArrowheads="1"/>
          </p:cNvSpPr>
          <p:nvPr/>
        </p:nvSpPr>
        <p:spPr bwMode="auto">
          <a:xfrm>
            <a:off x="3182938" y="18669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52" name="Line 28"/>
          <p:cNvSpPr>
            <a:spLocks noChangeShapeType="1"/>
          </p:cNvSpPr>
          <p:nvPr/>
        </p:nvSpPr>
        <p:spPr bwMode="auto">
          <a:xfrm>
            <a:off x="4841875" y="26955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253" name="Line 29"/>
          <p:cNvSpPr>
            <a:spLocks noChangeShapeType="1"/>
          </p:cNvSpPr>
          <p:nvPr/>
        </p:nvSpPr>
        <p:spPr bwMode="auto">
          <a:xfrm>
            <a:off x="4841875" y="35258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254" name="Line 30"/>
          <p:cNvSpPr>
            <a:spLocks noChangeShapeType="1"/>
          </p:cNvSpPr>
          <p:nvPr/>
        </p:nvSpPr>
        <p:spPr bwMode="auto">
          <a:xfrm>
            <a:off x="3182941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255" name="Text Box 31"/>
          <p:cNvSpPr txBox="1">
            <a:spLocks noChangeArrowheads="1"/>
          </p:cNvSpPr>
          <p:nvPr/>
        </p:nvSpPr>
        <p:spPr bwMode="auto">
          <a:xfrm>
            <a:off x="7951788" y="4283078"/>
            <a:ext cx="248920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5848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8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 dirty="0">
                <a:solidFill>
                  <a:srgbClr val="FF0000"/>
                </a:solidFill>
                <a:latin typeface="Purisa" charset="0"/>
              </a:rPr>
              <a:t>Each row is called a </a:t>
            </a:r>
            <a:r>
              <a:rPr lang="en-US" altLang="x-none" sz="2000" u="sng" dirty="0">
                <a:solidFill>
                  <a:srgbClr val="FF0000"/>
                </a:solidFill>
                <a:latin typeface="Purisa" charset="0"/>
              </a:rPr>
              <a:t>street</a:t>
            </a:r>
            <a:r>
              <a:rPr lang="en-US" altLang="x-none" sz="2000" dirty="0">
                <a:solidFill>
                  <a:srgbClr val="FF0000"/>
                </a:solidFill>
                <a:latin typeface="Purisa" charset="0"/>
              </a:rPr>
              <a:t>.</a:t>
            </a:r>
          </a:p>
        </p:txBody>
      </p:sp>
      <p:cxnSp>
        <p:nvCxnSpPr>
          <p:cNvPr id="820256" name="AutoShape 32"/>
          <p:cNvCxnSpPr>
            <a:cxnSpLocks noChangeShapeType="1"/>
            <a:stCxn id="820255" idx="0"/>
            <a:endCxn id="820251" idx="3"/>
          </p:cNvCxnSpPr>
          <p:nvPr/>
        </p:nvCxnSpPr>
        <p:spPr bwMode="auto">
          <a:xfrm rot="5400000" flipH="1">
            <a:off x="7685884" y="2772569"/>
            <a:ext cx="1171575" cy="1849438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20257" name="Rectangle 33"/>
          <p:cNvSpPr>
            <a:spLocks noChangeArrowheads="1"/>
          </p:cNvSpPr>
          <p:nvPr/>
        </p:nvSpPr>
        <p:spPr bwMode="auto">
          <a:xfrm>
            <a:off x="3338513" y="35972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61" name="AutoShape 37"/>
          <p:cNvSpPr>
            <a:spLocks noChangeArrowheads="1"/>
          </p:cNvSpPr>
          <p:nvPr/>
        </p:nvSpPr>
        <p:spPr bwMode="auto">
          <a:xfrm>
            <a:off x="6664328" y="28194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D8970AC-C8EC-7643-8F4E-42B479E3F8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3" t="6655" r="12312" b="3815"/>
          <a:stretch/>
        </p:blipFill>
        <p:spPr>
          <a:xfrm>
            <a:off x="32647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8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27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/>
              <a:t>Avenues (columns)</a:t>
            </a:r>
          </a:p>
        </p:txBody>
      </p:sp>
      <p:sp>
        <p:nvSpPr>
          <p:cNvPr id="822275" name="Rectangle 3"/>
          <p:cNvSpPr>
            <a:spLocks noChangeArrowheads="1"/>
          </p:cNvSpPr>
          <p:nvPr/>
        </p:nvSpPr>
        <p:spPr bwMode="auto">
          <a:xfrm>
            <a:off x="3182941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76" name="Rectangle 4"/>
          <p:cNvSpPr>
            <a:spLocks noChangeArrowheads="1"/>
          </p:cNvSpPr>
          <p:nvPr/>
        </p:nvSpPr>
        <p:spPr bwMode="auto">
          <a:xfrm>
            <a:off x="3182941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77" name="Rectangle 5"/>
          <p:cNvSpPr>
            <a:spLocks noChangeArrowheads="1"/>
          </p:cNvSpPr>
          <p:nvPr/>
        </p:nvSpPr>
        <p:spPr bwMode="auto">
          <a:xfrm>
            <a:off x="3182941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78" name="Rectangle 6"/>
          <p:cNvSpPr>
            <a:spLocks noChangeArrowheads="1"/>
          </p:cNvSpPr>
          <p:nvPr/>
        </p:nvSpPr>
        <p:spPr bwMode="auto">
          <a:xfrm>
            <a:off x="4011613" y="35258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79" name="Rectangle 7"/>
          <p:cNvSpPr>
            <a:spLocks noChangeArrowheads="1"/>
          </p:cNvSpPr>
          <p:nvPr/>
        </p:nvSpPr>
        <p:spPr bwMode="auto">
          <a:xfrm>
            <a:off x="4011613" y="26955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0" name="Rectangle 8"/>
          <p:cNvSpPr>
            <a:spLocks noChangeArrowheads="1"/>
          </p:cNvSpPr>
          <p:nvPr/>
        </p:nvSpPr>
        <p:spPr bwMode="auto">
          <a:xfrm>
            <a:off x="4011613" y="18669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1" name="Rectangle 9"/>
          <p:cNvSpPr>
            <a:spLocks noChangeArrowheads="1"/>
          </p:cNvSpPr>
          <p:nvPr/>
        </p:nvSpPr>
        <p:spPr bwMode="auto">
          <a:xfrm>
            <a:off x="4841878" y="3525841"/>
            <a:ext cx="828675" cy="82867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2" name="Rectangle 10"/>
          <p:cNvSpPr>
            <a:spLocks noChangeArrowheads="1"/>
          </p:cNvSpPr>
          <p:nvPr/>
        </p:nvSpPr>
        <p:spPr bwMode="auto">
          <a:xfrm>
            <a:off x="4841878" y="2695578"/>
            <a:ext cx="828675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3" name="Rectangle 11"/>
          <p:cNvSpPr>
            <a:spLocks noChangeArrowheads="1"/>
          </p:cNvSpPr>
          <p:nvPr/>
        </p:nvSpPr>
        <p:spPr bwMode="auto">
          <a:xfrm>
            <a:off x="4841878" y="1866903"/>
            <a:ext cx="828675" cy="82867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4" name="Rectangle 12"/>
          <p:cNvSpPr>
            <a:spLocks noChangeArrowheads="1"/>
          </p:cNvSpPr>
          <p:nvPr/>
        </p:nvSpPr>
        <p:spPr bwMode="auto">
          <a:xfrm>
            <a:off x="5670553" y="35258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5" name="Rectangle 13"/>
          <p:cNvSpPr>
            <a:spLocks noChangeArrowheads="1"/>
          </p:cNvSpPr>
          <p:nvPr/>
        </p:nvSpPr>
        <p:spPr bwMode="auto">
          <a:xfrm>
            <a:off x="5670553" y="26955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6" name="Rectangle 14"/>
          <p:cNvSpPr>
            <a:spLocks noChangeArrowheads="1"/>
          </p:cNvSpPr>
          <p:nvPr/>
        </p:nvSpPr>
        <p:spPr bwMode="auto">
          <a:xfrm>
            <a:off x="5670553" y="18669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7" name="Rectangle 15"/>
          <p:cNvSpPr>
            <a:spLocks noChangeArrowheads="1"/>
          </p:cNvSpPr>
          <p:nvPr/>
        </p:nvSpPr>
        <p:spPr bwMode="auto">
          <a:xfrm>
            <a:off x="6500816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8" name="Rectangle 16"/>
          <p:cNvSpPr>
            <a:spLocks noChangeArrowheads="1"/>
          </p:cNvSpPr>
          <p:nvPr/>
        </p:nvSpPr>
        <p:spPr bwMode="auto">
          <a:xfrm>
            <a:off x="6500816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89" name="Rectangle 17"/>
          <p:cNvSpPr>
            <a:spLocks noChangeArrowheads="1"/>
          </p:cNvSpPr>
          <p:nvPr/>
        </p:nvSpPr>
        <p:spPr bwMode="auto">
          <a:xfrm>
            <a:off x="6500816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2290" name="Rectangle 18"/>
          <p:cNvSpPr>
            <a:spLocks noChangeArrowheads="1"/>
          </p:cNvSpPr>
          <p:nvPr/>
        </p:nvSpPr>
        <p:spPr bwMode="auto">
          <a:xfrm>
            <a:off x="2352678" y="35258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2291" name="Rectangle 19"/>
          <p:cNvSpPr>
            <a:spLocks noChangeArrowheads="1"/>
          </p:cNvSpPr>
          <p:nvPr/>
        </p:nvSpPr>
        <p:spPr bwMode="auto">
          <a:xfrm>
            <a:off x="2352678" y="26955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2292" name="Rectangle 20"/>
          <p:cNvSpPr>
            <a:spLocks noChangeArrowheads="1"/>
          </p:cNvSpPr>
          <p:nvPr/>
        </p:nvSpPr>
        <p:spPr bwMode="auto">
          <a:xfrm>
            <a:off x="2352678" y="18669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2293" name="Rectangle 21"/>
          <p:cNvSpPr>
            <a:spLocks noChangeArrowheads="1"/>
          </p:cNvSpPr>
          <p:nvPr/>
        </p:nvSpPr>
        <p:spPr bwMode="auto">
          <a:xfrm>
            <a:off x="3182941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2294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2295" name="Rectangle 23"/>
          <p:cNvSpPr>
            <a:spLocks noChangeArrowheads="1"/>
          </p:cNvSpPr>
          <p:nvPr/>
        </p:nvSpPr>
        <p:spPr bwMode="auto">
          <a:xfrm>
            <a:off x="4841878" y="4354513"/>
            <a:ext cx="828675" cy="830262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2296" name="Rectangle 24"/>
          <p:cNvSpPr>
            <a:spLocks noChangeArrowheads="1"/>
          </p:cNvSpPr>
          <p:nvPr/>
        </p:nvSpPr>
        <p:spPr bwMode="auto">
          <a:xfrm>
            <a:off x="5670553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22297" name="Rectangle 25"/>
          <p:cNvSpPr>
            <a:spLocks noChangeArrowheads="1"/>
          </p:cNvSpPr>
          <p:nvPr/>
        </p:nvSpPr>
        <p:spPr bwMode="auto">
          <a:xfrm>
            <a:off x="650081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22299" name="Rectangle 27"/>
          <p:cNvSpPr>
            <a:spLocks noChangeArrowheads="1"/>
          </p:cNvSpPr>
          <p:nvPr/>
        </p:nvSpPr>
        <p:spPr bwMode="auto">
          <a:xfrm>
            <a:off x="3182938" y="18669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2300" name="Line 28"/>
          <p:cNvSpPr>
            <a:spLocks noChangeShapeType="1"/>
          </p:cNvSpPr>
          <p:nvPr/>
        </p:nvSpPr>
        <p:spPr bwMode="auto">
          <a:xfrm>
            <a:off x="4841875" y="26955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2301" name="Line 29"/>
          <p:cNvSpPr>
            <a:spLocks noChangeShapeType="1"/>
          </p:cNvSpPr>
          <p:nvPr/>
        </p:nvSpPr>
        <p:spPr bwMode="auto">
          <a:xfrm>
            <a:off x="4841875" y="35258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2302" name="Line 30"/>
          <p:cNvSpPr>
            <a:spLocks noChangeShapeType="1"/>
          </p:cNvSpPr>
          <p:nvPr/>
        </p:nvSpPr>
        <p:spPr bwMode="auto">
          <a:xfrm>
            <a:off x="3182941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2303" name="Text Box 31"/>
          <p:cNvSpPr txBox="1">
            <a:spLocks noChangeArrowheads="1"/>
          </p:cNvSpPr>
          <p:nvPr/>
        </p:nvSpPr>
        <p:spPr bwMode="auto">
          <a:xfrm>
            <a:off x="7745416" y="5486403"/>
            <a:ext cx="2695575" cy="6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5848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8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 dirty="0">
                <a:solidFill>
                  <a:srgbClr val="FF0000"/>
                </a:solidFill>
                <a:latin typeface="Purisa" charset="0"/>
              </a:rPr>
              <a:t>Each column is called an </a:t>
            </a:r>
            <a:r>
              <a:rPr lang="en-US" altLang="x-none" sz="2000" u="sng" dirty="0">
                <a:solidFill>
                  <a:srgbClr val="FF0000"/>
                </a:solidFill>
                <a:latin typeface="Purisa" charset="0"/>
              </a:rPr>
              <a:t>avenue</a:t>
            </a:r>
            <a:r>
              <a:rPr lang="en-US" altLang="x-none" sz="2000" dirty="0">
                <a:solidFill>
                  <a:srgbClr val="FF0000"/>
                </a:solidFill>
                <a:latin typeface="Purisa" charset="0"/>
              </a:rPr>
              <a:t>.</a:t>
            </a:r>
          </a:p>
        </p:txBody>
      </p:sp>
      <p:cxnSp>
        <p:nvCxnSpPr>
          <p:cNvPr id="822304" name="AutoShape 32"/>
          <p:cNvCxnSpPr>
            <a:cxnSpLocks noChangeShapeType="1"/>
            <a:stCxn id="822303" idx="1"/>
            <a:endCxn id="822295" idx="2"/>
          </p:cNvCxnSpPr>
          <p:nvPr/>
        </p:nvCxnSpPr>
        <p:spPr bwMode="auto">
          <a:xfrm rot="10800000">
            <a:off x="5256213" y="5184778"/>
            <a:ext cx="2489200" cy="638175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22305" name="Rectangle 33"/>
          <p:cNvSpPr>
            <a:spLocks noChangeArrowheads="1"/>
          </p:cNvSpPr>
          <p:nvPr/>
        </p:nvSpPr>
        <p:spPr bwMode="auto">
          <a:xfrm>
            <a:off x="3338513" y="35972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2309" name="AutoShape 37"/>
          <p:cNvSpPr>
            <a:spLocks noChangeArrowheads="1"/>
          </p:cNvSpPr>
          <p:nvPr/>
        </p:nvSpPr>
        <p:spPr bwMode="auto">
          <a:xfrm>
            <a:off x="6664328" y="28194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6CA67CF-E734-DB43-8096-9024576796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3" t="6655" r="12312" b="3815"/>
          <a:stretch/>
        </p:blipFill>
        <p:spPr>
          <a:xfrm>
            <a:off x="32647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095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/>
              <a:t>Corners (locations)</a:t>
            </a:r>
          </a:p>
        </p:txBody>
      </p:sp>
      <p:sp>
        <p:nvSpPr>
          <p:cNvPr id="824323" name="Rectangle 3"/>
          <p:cNvSpPr>
            <a:spLocks noChangeArrowheads="1"/>
          </p:cNvSpPr>
          <p:nvPr/>
        </p:nvSpPr>
        <p:spPr bwMode="auto">
          <a:xfrm>
            <a:off x="3182941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24" name="Rectangle 4"/>
          <p:cNvSpPr>
            <a:spLocks noChangeArrowheads="1"/>
          </p:cNvSpPr>
          <p:nvPr/>
        </p:nvSpPr>
        <p:spPr bwMode="auto">
          <a:xfrm>
            <a:off x="3182941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25" name="Rectangle 5"/>
          <p:cNvSpPr>
            <a:spLocks noChangeArrowheads="1"/>
          </p:cNvSpPr>
          <p:nvPr/>
        </p:nvSpPr>
        <p:spPr bwMode="auto">
          <a:xfrm>
            <a:off x="3182941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26" name="Rectangle 6"/>
          <p:cNvSpPr>
            <a:spLocks noChangeArrowheads="1"/>
          </p:cNvSpPr>
          <p:nvPr/>
        </p:nvSpPr>
        <p:spPr bwMode="auto">
          <a:xfrm>
            <a:off x="4011613" y="35258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27" name="Rectangle 7"/>
          <p:cNvSpPr>
            <a:spLocks noChangeArrowheads="1"/>
          </p:cNvSpPr>
          <p:nvPr/>
        </p:nvSpPr>
        <p:spPr bwMode="auto">
          <a:xfrm>
            <a:off x="4011613" y="26955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28" name="Rectangle 8"/>
          <p:cNvSpPr>
            <a:spLocks noChangeArrowheads="1"/>
          </p:cNvSpPr>
          <p:nvPr/>
        </p:nvSpPr>
        <p:spPr bwMode="auto">
          <a:xfrm>
            <a:off x="4011613" y="18669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29" name="Rectangle 9"/>
          <p:cNvSpPr>
            <a:spLocks noChangeArrowheads="1"/>
          </p:cNvSpPr>
          <p:nvPr/>
        </p:nvSpPr>
        <p:spPr bwMode="auto">
          <a:xfrm>
            <a:off x="4841878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0" name="Rectangle 10"/>
          <p:cNvSpPr>
            <a:spLocks noChangeArrowheads="1"/>
          </p:cNvSpPr>
          <p:nvPr/>
        </p:nvSpPr>
        <p:spPr bwMode="auto">
          <a:xfrm>
            <a:off x="4841878" y="2695578"/>
            <a:ext cx="828675" cy="83026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1" name="Rectangle 11"/>
          <p:cNvSpPr>
            <a:spLocks noChangeArrowheads="1"/>
          </p:cNvSpPr>
          <p:nvPr/>
        </p:nvSpPr>
        <p:spPr bwMode="auto">
          <a:xfrm>
            <a:off x="4841878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2" name="Rectangle 12"/>
          <p:cNvSpPr>
            <a:spLocks noChangeArrowheads="1"/>
          </p:cNvSpPr>
          <p:nvPr/>
        </p:nvSpPr>
        <p:spPr bwMode="auto">
          <a:xfrm>
            <a:off x="5670553" y="35258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3" name="Rectangle 13"/>
          <p:cNvSpPr>
            <a:spLocks noChangeArrowheads="1"/>
          </p:cNvSpPr>
          <p:nvPr/>
        </p:nvSpPr>
        <p:spPr bwMode="auto">
          <a:xfrm>
            <a:off x="5670553" y="26955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4" name="Rectangle 14"/>
          <p:cNvSpPr>
            <a:spLocks noChangeArrowheads="1"/>
          </p:cNvSpPr>
          <p:nvPr/>
        </p:nvSpPr>
        <p:spPr bwMode="auto">
          <a:xfrm>
            <a:off x="5670553" y="18669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5" name="Rectangle 15"/>
          <p:cNvSpPr>
            <a:spLocks noChangeArrowheads="1"/>
          </p:cNvSpPr>
          <p:nvPr/>
        </p:nvSpPr>
        <p:spPr bwMode="auto">
          <a:xfrm>
            <a:off x="6500816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6" name="Rectangle 16"/>
          <p:cNvSpPr>
            <a:spLocks noChangeArrowheads="1"/>
          </p:cNvSpPr>
          <p:nvPr/>
        </p:nvSpPr>
        <p:spPr bwMode="auto">
          <a:xfrm>
            <a:off x="6500816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7" name="Rectangle 17"/>
          <p:cNvSpPr>
            <a:spLocks noChangeArrowheads="1"/>
          </p:cNvSpPr>
          <p:nvPr/>
        </p:nvSpPr>
        <p:spPr bwMode="auto">
          <a:xfrm>
            <a:off x="6500816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4338" name="Rectangle 18"/>
          <p:cNvSpPr>
            <a:spLocks noChangeArrowheads="1"/>
          </p:cNvSpPr>
          <p:nvPr/>
        </p:nvSpPr>
        <p:spPr bwMode="auto">
          <a:xfrm>
            <a:off x="2352678" y="35258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4339" name="Rectangle 19"/>
          <p:cNvSpPr>
            <a:spLocks noChangeArrowheads="1"/>
          </p:cNvSpPr>
          <p:nvPr/>
        </p:nvSpPr>
        <p:spPr bwMode="auto">
          <a:xfrm>
            <a:off x="2352678" y="26955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4340" name="Rectangle 20"/>
          <p:cNvSpPr>
            <a:spLocks noChangeArrowheads="1"/>
          </p:cNvSpPr>
          <p:nvPr/>
        </p:nvSpPr>
        <p:spPr bwMode="auto">
          <a:xfrm>
            <a:off x="2352678" y="18669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4341" name="Rectangle 21"/>
          <p:cNvSpPr>
            <a:spLocks noChangeArrowheads="1"/>
          </p:cNvSpPr>
          <p:nvPr/>
        </p:nvSpPr>
        <p:spPr bwMode="auto">
          <a:xfrm>
            <a:off x="3182941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4342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4343" name="Rectangle 23"/>
          <p:cNvSpPr>
            <a:spLocks noChangeArrowheads="1"/>
          </p:cNvSpPr>
          <p:nvPr/>
        </p:nvSpPr>
        <p:spPr bwMode="auto">
          <a:xfrm>
            <a:off x="4841878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4344" name="Rectangle 24"/>
          <p:cNvSpPr>
            <a:spLocks noChangeArrowheads="1"/>
          </p:cNvSpPr>
          <p:nvPr/>
        </p:nvSpPr>
        <p:spPr bwMode="auto">
          <a:xfrm>
            <a:off x="5670553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24345" name="Rectangle 25"/>
          <p:cNvSpPr>
            <a:spLocks noChangeArrowheads="1"/>
          </p:cNvSpPr>
          <p:nvPr/>
        </p:nvSpPr>
        <p:spPr bwMode="auto">
          <a:xfrm>
            <a:off x="650081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24347" name="Rectangle 27"/>
          <p:cNvSpPr>
            <a:spLocks noChangeArrowheads="1"/>
          </p:cNvSpPr>
          <p:nvPr/>
        </p:nvSpPr>
        <p:spPr bwMode="auto">
          <a:xfrm>
            <a:off x="3182938" y="18669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4348" name="Line 28"/>
          <p:cNvSpPr>
            <a:spLocks noChangeShapeType="1"/>
          </p:cNvSpPr>
          <p:nvPr/>
        </p:nvSpPr>
        <p:spPr bwMode="auto">
          <a:xfrm>
            <a:off x="4841875" y="26955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4349" name="Line 29"/>
          <p:cNvSpPr>
            <a:spLocks noChangeShapeType="1"/>
          </p:cNvSpPr>
          <p:nvPr/>
        </p:nvSpPr>
        <p:spPr bwMode="auto">
          <a:xfrm>
            <a:off x="4841875" y="35258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4350" name="Line 30"/>
          <p:cNvSpPr>
            <a:spLocks noChangeShapeType="1"/>
          </p:cNvSpPr>
          <p:nvPr/>
        </p:nvSpPr>
        <p:spPr bwMode="auto">
          <a:xfrm>
            <a:off x="3182941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4351" name="Text Box 31"/>
          <p:cNvSpPr txBox="1">
            <a:spLocks noChangeArrowheads="1"/>
          </p:cNvSpPr>
          <p:nvPr/>
        </p:nvSpPr>
        <p:spPr bwMode="auto">
          <a:xfrm>
            <a:off x="7537453" y="4143378"/>
            <a:ext cx="2695575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539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8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>
                <a:solidFill>
                  <a:srgbClr val="FF0000"/>
                </a:solidFill>
                <a:latin typeface="Purisa" charset="0"/>
              </a:rPr>
              <a:t>The intersection of a street and an avenue is a </a:t>
            </a:r>
            <a:r>
              <a:rPr lang="en-US" altLang="x-none" u="sng">
                <a:solidFill>
                  <a:srgbClr val="FF0000"/>
                </a:solidFill>
                <a:latin typeface="Purisa" charset="0"/>
              </a:rPr>
              <a:t>corner</a:t>
            </a:r>
            <a:r>
              <a:rPr lang="en-US" altLang="x-none">
                <a:solidFill>
                  <a:srgbClr val="FF0000"/>
                </a:solidFill>
                <a:latin typeface="Purisa" charset="0"/>
              </a:rPr>
              <a:t>.</a:t>
            </a:r>
          </a:p>
        </p:txBody>
      </p:sp>
      <p:sp>
        <p:nvSpPr>
          <p:cNvPr id="824357" name="AutoShape 37"/>
          <p:cNvSpPr>
            <a:spLocks noChangeArrowheads="1"/>
          </p:cNvSpPr>
          <p:nvPr/>
        </p:nvSpPr>
        <p:spPr bwMode="auto">
          <a:xfrm>
            <a:off x="6664328" y="28194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24352" name="AutoShape 32"/>
          <p:cNvCxnSpPr>
            <a:cxnSpLocks noChangeShapeType="1"/>
            <a:stCxn id="824351" idx="0"/>
            <a:endCxn id="824330" idx="3"/>
          </p:cNvCxnSpPr>
          <p:nvPr/>
        </p:nvCxnSpPr>
        <p:spPr bwMode="auto">
          <a:xfrm rot="5400000" flipH="1">
            <a:off x="6761959" y="2020094"/>
            <a:ext cx="1031875" cy="3214688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24353" name="Rectangle 33"/>
          <p:cNvSpPr>
            <a:spLocks noChangeArrowheads="1"/>
          </p:cNvSpPr>
          <p:nvPr/>
        </p:nvSpPr>
        <p:spPr bwMode="auto">
          <a:xfrm>
            <a:off x="3338513" y="35972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D467282-6BB1-9248-B463-DB77F1384F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3" t="6655" r="12312" b="3815"/>
          <a:stretch/>
        </p:blipFill>
        <p:spPr>
          <a:xfrm>
            <a:off x="32647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2305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37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/>
              <a:t>Walls</a:t>
            </a:r>
          </a:p>
        </p:txBody>
      </p:sp>
      <p:sp>
        <p:nvSpPr>
          <p:cNvPr id="826371" name="Rectangle 3"/>
          <p:cNvSpPr>
            <a:spLocks noChangeArrowheads="1"/>
          </p:cNvSpPr>
          <p:nvPr/>
        </p:nvSpPr>
        <p:spPr bwMode="auto">
          <a:xfrm>
            <a:off x="3182941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2" name="Rectangle 4"/>
          <p:cNvSpPr>
            <a:spLocks noChangeArrowheads="1"/>
          </p:cNvSpPr>
          <p:nvPr/>
        </p:nvSpPr>
        <p:spPr bwMode="auto">
          <a:xfrm>
            <a:off x="3182941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3" name="Rectangle 5"/>
          <p:cNvSpPr>
            <a:spLocks noChangeArrowheads="1"/>
          </p:cNvSpPr>
          <p:nvPr/>
        </p:nvSpPr>
        <p:spPr bwMode="auto">
          <a:xfrm>
            <a:off x="3182941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4" name="Rectangle 6"/>
          <p:cNvSpPr>
            <a:spLocks noChangeArrowheads="1"/>
          </p:cNvSpPr>
          <p:nvPr/>
        </p:nvSpPr>
        <p:spPr bwMode="auto">
          <a:xfrm>
            <a:off x="4011613" y="35258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5" name="Rectangle 7"/>
          <p:cNvSpPr>
            <a:spLocks noChangeArrowheads="1"/>
          </p:cNvSpPr>
          <p:nvPr/>
        </p:nvSpPr>
        <p:spPr bwMode="auto">
          <a:xfrm>
            <a:off x="4011613" y="26955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6" name="Rectangle 8"/>
          <p:cNvSpPr>
            <a:spLocks noChangeArrowheads="1"/>
          </p:cNvSpPr>
          <p:nvPr/>
        </p:nvSpPr>
        <p:spPr bwMode="auto">
          <a:xfrm>
            <a:off x="4011613" y="18669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7" name="Rectangle 9"/>
          <p:cNvSpPr>
            <a:spLocks noChangeArrowheads="1"/>
          </p:cNvSpPr>
          <p:nvPr/>
        </p:nvSpPr>
        <p:spPr bwMode="auto">
          <a:xfrm>
            <a:off x="4841878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8" name="Rectangle 10"/>
          <p:cNvSpPr>
            <a:spLocks noChangeArrowheads="1"/>
          </p:cNvSpPr>
          <p:nvPr/>
        </p:nvSpPr>
        <p:spPr bwMode="auto">
          <a:xfrm>
            <a:off x="4841878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79" name="Rectangle 11"/>
          <p:cNvSpPr>
            <a:spLocks noChangeArrowheads="1"/>
          </p:cNvSpPr>
          <p:nvPr/>
        </p:nvSpPr>
        <p:spPr bwMode="auto">
          <a:xfrm>
            <a:off x="4841878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80" name="Rectangle 12"/>
          <p:cNvSpPr>
            <a:spLocks noChangeArrowheads="1"/>
          </p:cNvSpPr>
          <p:nvPr/>
        </p:nvSpPr>
        <p:spPr bwMode="auto">
          <a:xfrm>
            <a:off x="5670553" y="35258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81" name="Rectangle 13"/>
          <p:cNvSpPr>
            <a:spLocks noChangeArrowheads="1"/>
          </p:cNvSpPr>
          <p:nvPr/>
        </p:nvSpPr>
        <p:spPr bwMode="auto">
          <a:xfrm>
            <a:off x="5670553" y="26955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82" name="Rectangle 14"/>
          <p:cNvSpPr>
            <a:spLocks noChangeArrowheads="1"/>
          </p:cNvSpPr>
          <p:nvPr/>
        </p:nvSpPr>
        <p:spPr bwMode="auto">
          <a:xfrm>
            <a:off x="5670553" y="18669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83" name="Rectangle 15"/>
          <p:cNvSpPr>
            <a:spLocks noChangeArrowheads="1"/>
          </p:cNvSpPr>
          <p:nvPr/>
        </p:nvSpPr>
        <p:spPr bwMode="auto">
          <a:xfrm>
            <a:off x="6500816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84" name="Rectangle 16"/>
          <p:cNvSpPr>
            <a:spLocks noChangeArrowheads="1"/>
          </p:cNvSpPr>
          <p:nvPr/>
        </p:nvSpPr>
        <p:spPr bwMode="auto">
          <a:xfrm>
            <a:off x="6500816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85" name="Rectangle 17"/>
          <p:cNvSpPr>
            <a:spLocks noChangeArrowheads="1"/>
          </p:cNvSpPr>
          <p:nvPr/>
        </p:nvSpPr>
        <p:spPr bwMode="auto">
          <a:xfrm>
            <a:off x="6500816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6386" name="Rectangle 18"/>
          <p:cNvSpPr>
            <a:spLocks noChangeArrowheads="1"/>
          </p:cNvSpPr>
          <p:nvPr/>
        </p:nvSpPr>
        <p:spPr bwMode="auto">
          <a:xfrm>
            <a:off x="2352678" y="35258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6387" name="Rectangle 19"/>
          <p:cNvSpPr>
            <a:spLocks noChangeArrowheads="1"/>
          </p:cNvSpPr>
          <p:nvPr/>
        </p:nvSpPr>
        <p:spPr bwMode="auto">
          <a:xfrm>
            <a:off x="2352678" y="26955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6388" name="Rectangle 20"/>
          <p:cNvSpPr>
            <a:spLocks noChangeArrowheads="1"/>
          </p:cNvSpPr>
          <p:nvPr/>
        </p:nvSpPr>
        <p:spPr bwMode="auto">
          <a:xfrm>
            <a:off x="2352678" y="18669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6389" name="Rectangle 21"/>
          <p:cNvSpPr>
            <a:spLocks noChangeArrowheads="1"/>
          </p:cNvSpPr>
          <p:nvPr/>
        </p:nvSpPr>
        <p:spPr bwMode="auto">
          <a:xfrm>
            <a:off x="3182941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6390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6391" name="Rectangle 23"/>
          <p:cNvSpPr>
            <a:spLocks noChangeArrowheads="1"/>
          </p:cNvSpPr>
          <p:nvPr/>
        </p:nvSpPr>
        <p:spPr bwMode="auto">
          <a:xfrm>
            <a:off x="4841878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6392" name="Rectangle 24"/>
          <p:cNvSpPr>
            <a:spLocks noChangeArrowheads="1"/>
          </p:cNvSpPr>
          <p:nvPr/>
        </p:nvSpPr>
        <p:spPr bwMode="auto">
          <a:xfrm>
            <a:off x="5670553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26393" name="Rectangle 25"/>
          <p:cNvSpPr>
            <a:spLocks noChangeArrowheads="1"/>
          </p:cNvSpPr>
          <p:nvPr/>
        </p:nvSpPr>
        <p:spPr bwMode="auto">
          <a:xfrm>
            <a:off x="650081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26395" name="Rectangle 27"/>
          <p:cNvSpPr>
            <a:spLocks noChangeArrowheads="1"/>
          </p:cNvSpPr>
          <p:nvPr/>
        </p:nvSpPr>
        <p:spPr bwMode="auto">
          <a:xfrm>
            <a:off x="3182938" y="1866903"/>
            <a:ext cx="4146550" cy="2487613"/>
          </a:xfrm>
          <a:prstGeom prst="rect">
            <a:avLst/>
          </a:prstGeom>
          <a:noFill/>
          <a:ln w="3672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96" name="Line 28"/>
          <p:cNvSpPr>
            <a:spLocks noChangeShapeType="1"/>
          </p:cNvSpPr>
          <p:nvPr/>
        </p:nvSpPr>
        <p:spPr bwMode="auto">
          <a:xfrm>
            <a:off x="4841875" y="2695578"/>
            <a:ext cx="1588" cy="830263"/>
          </a:xfrm>
          <a:prstGeom prst="line">
            <a:avLst/>
          </a:prstGeom>
          <a:noFill/>
          <a:ln w="3672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6397" name="Line 29"/>
          <p:cNvSpPr>
            <a:spLocks noChangeShapeType="1"/>
          </p:cNvSpPr>
          <p:nvPr/>
        </p:nvSpPr>
        <p:spPr bwMode="auto">
          <a:xfrm>
            <a:off x="4841875" y="3525841"/>
            <a:ext cx="1658938" cy="1587"/>
          </a:xfrm>
          <a:prstGeom prst="line">
            <a:avLst/>
          </a:prstGeom>
          <a:noFill/>
          <a:ln w="3672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6398" name="Line 30"/>
          <p:cNvSpPr>
            <a:spLocks noChangeShapeType="1"/>
          </p:cNvSpPr>
          <p:nvPr/>
        </p:nvSpPr>
        <p:spPr bwMode="auto">
          <a:xfrm>
            <a:off x="3182941" y="2695575"/>
            <a:ext cx="1658937" cy="1588"/>
          </a:xfrm>
          <a:prstGeom prst="line">
            <a:avLst/>
          </a:prstGeom>
          <a:noFill/>
          <a:ln w="3672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6399" name="Text Box 31"/>
          <p:cNvSpPr txBox="1">
            <a:spLocks noChangeArrowheads="1"/>
          </p:cNvSpPr>
          <p:nvPr/>
        </p:nvSpPr>
        <p:spPr bwMode="auto">
          <a:xfrm>
            <a:off x="8159753" y="4748216"/>
            <a:ext cx="2073275" cy="966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5848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8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FF0000"/>
                </a:solidFill>
                <a:latin typeface="Purisa" charset="0"/>
              </a:rPr>
              <a:t>Karel cannot move through walls.</a:t>
            </a:r>
          </a:p>
        </p:txBody>
      </p:sp>
      <p:cxnSp>
        <p:nvCxnSpPr>
          <p:cNvPr id="826400" name="AutoShape 32"/>
          <p:cNvCxnSpPr>
            <a:cxnSpLocks noChangeShapeType="1"/>
            <a:stCxn id="826399" idx="0"/>
          </p:cNvCxnSpPr>
          <p:nvPr/>
        </p:nvCxnSpPr>
        <p:spPr bwMode="auto">
          <a:xfrm rot="5400000" flipH="1">
            <a:off x="7824790" y="3376613"/>
            <a:ext cx="938213" cy="1804988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26401" name="Rectangle 33"/>
          <p:cNvSpPr>
            <a:spLocks noChangeArrowheads="1"/>
          </p:cNvSpPr>
          <p:nvPr/>
        </p:nvSpPr>
        <p:spPr bwMode="auto">
          <a:xfrm>
            <a:off x="3338513" y="35972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05" name="AutoShape 37"/>
          <p:cNvSpPr>
            <a:spLocks noChangeArrowheads="1"/>
          </p:cNvSpPr>
          <p:nvPr/>
        </p:nvSpPr>
        <p:spPr bwMode="auto">
          <a:xfrm>
            <a:off x="6664328" y="2819403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FF3182E-CF11-DC4C-A761-40AF2F4CAE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3" t="6655" r="12312" b="3815"/>
          <a:stretch/>
        </p:blipFill>
        <p:spPr>
          <a:xfrm>
            <a:off x="32647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620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31188" cy="11445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10058" rIns="0" bIns="0" numCol="1" anchor="ctr" anchorCtr="0" compatLnSpc="1">
            <a:prstTxWarp prst="textNoShape">
              <a:avLst/>
            </a:prstTxWarp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x-none"/>
              <a:t>Beepers</a:t>
            </a:r>
          </a:p>
        </p:txBody>
      </p:sp>
      <p:sp>
        <p:nvSpPr>
          <p:cNvPr id="828419" name="Rectangle 3"/>
          <p:cNvSpPr>
            <a:spLocks noChangeArrowheads="1"/>
          </p:cNvSpPr>
          <p:nvPr/>
        </p:nvSpPr>
        <p:spPr bwMode="auto">
          <a:xfrm>
            <a:off x="3182941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0" name="Rectangle 4"/>
          <p:cNvSpPr>
            <a:spLocks noChangeArrowheads="1"/>
          </p:cNvSpPr>
          <p:nvPr/>
        </p:nvSpPr>
        <p:spPr bwMode="auto">
          <a:xfrm>
            <a:off x="3182941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1" name="Rectangle 5"/>
          <p:cNvSpPr>
            <a:spLocks noChangeArrowheads="1"/>
          </p:cNvSpPr>
          <p:nvPr/>
        </p:nvSpPr>
        <p:spPr bwMode="auto">
          <a:xfrm>
            <a:off x="3182941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2" name="Rectangle 6"/>
          <p:cNvSpPr>
            <a:spLocks noChangeArrowheads="1"/>
          </p:cNvSpPr>
          <p:nvPr/>
        </p:nvSpPr>
        <p:spPr bwMode="auto">
          <a:xfrm>
            <a:off x="4011613" y="352584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3" name="Rectangle 7"/>
          <p:cNvSpPr>
            <a:spLocks noChangeArrowheads="1"/>
          </p:cNvSpPr>
          <p:nvPr/>
        </p:nvSpPr>
        <p:spPr bwMode="auto">
          <a:xfrm>
            <a:off x="4011613" y="2695578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4" name="Rectangle 8"/>
          <p:cNvSpPr>
            <a:spLocks noChangeArrowheads="1"/>
          </p:cNvSpPr>
          <p:nvPr/>
        </p:nvSpPr>
        <p:spPr bwMode="auto">
          <a:xfrm>
            <a:off x="4011613" y="1866903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5" name="Rectangle 9"/>
          <p:cNvSpPr>
            <a:spLocks noChangeArrowheads="1"/>
          </p:cNvSpPr>
          <p:nvPr/>
        </p:nvSpPr>
        <p:spPr bwMode="auto">
          <a:xfrm>
            <a:off x="4841878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6" name="Rectangle 10"/>
          <p:cNvSpPr>
            <a:spLocks noChangeArrowheads="1"/>
          </p:cNvSpPr>
          <p:nvPr/>
        </p:nvSpPr>
        <p:spPr bwMode="auto">
          <a:xfrm>
            <a:off x="4841878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7" name="Rectangle 11"/>
          <p:cNvSpPr>
            <a:spLocks noChangeArrowheads="1"/>
          </p:cNvSpPr>
          <p:nvPr/>
        </p:nvSpPr>
        <p:spPr bwMode="auto">
          <a:xfrm>
            <a:off x="4841878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8" name="Rectangle 12"/>
          <p:cNvSpPr>
            <a:spLocks noChangeArrowheads="1"/>
          </p:cNvSpPr>
          <p:nvPr/>
        </p:nvSpPr>
        <p:spPr bwMode="auto">
          <a:xfrm>
            <a:off x="5670553" y="352584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29" name="Rectangle 13"/>
          <p:cNvSpPr>
            <a:spLocks noChangeArrowheads="1"/>
          </p:cNvSpPr>
          <p:nvPr/>
        </p:nvSpPr>
        <p:spPr bwMode="auto">
          <a:xfrm>
            <a:off x="5670553" y="2695578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30" name="Rectangle 14"/>
          <p:cNvSpPr>
            <a:spLocks noChangeArrowheads="1"/>
          </p:cNvSpPr>
          <p:nvPr/>
        </p:nvSpPr>
        <p:spPr bwMode="auto">
          <a:xfrm>
            <a:off x="5670553" y="1866903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31" name="Rectangle 15"/>
          <p:cNvSpPr>
            <a:spLocks noChangeArrowheads="1"/>
          </p:cNvSpPr>
          <p:nvPr/>
        </p:nvSpPr>
        <p:spPr bwMode="auto">
          <a:xfrm>
            <a:off x="6500816" y="352584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32" name="Rectangle 16"/>
          <p:cNvSpPr>
            <a:spLocks noChangeArrowheads="1"/>
          </p:cNvSpPr>
          <p:nvPr/>
        </p:nvSpPr>
        <p:spPr bwMode="auto">
          <a:xfrm>
            <a:off x="6500816" y="2695578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33" name="Rectangle 17"/>
          <p:cNvSpPr>
            <a:spLocks noChangeArrowheads="1"/>
          </p:cNvSpPr>
          <p:nvPr/>
        </p:nvSpPr>
        <p:spPr bwMode="auto">
          <a:xfrm>
            <a:off x="6500816" y="1866903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28434" name="Rectangle 18"/>
          <p:cNvSpPr>
            <a:spLocks noChangeArrowheads="1"/>
          </p:cNvSpPr>
          <p:nvPr/>
        </p:nvSpPr>
        <p:spPr bwMode="auto">
          <a:xfrm>
            <a:off x="2352678" y="352584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8435" name="Rectangle 19"/>
          <p:cNvSpPr>
            <a:spLocks noChangeArrowheads="1"/>
          </p:cNvSpPr>
          <p:nvPr/>
        </p:nvSpPr>
        <p:spPr bwMode="auto">
          <a:xfrm>
            <a:off x="2352678" y="2695578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8436" name="Rectangle 20"/>
          <p:cNvSpPr>
            <a:spLocks noChangeArrowheads="1"/>
          </p:cNvSpPr>
          <p:nvPr/>
        </p:nvSpPr>
        <p:spPr bwMode="auto">
          <a:xfrm>
            <a:off x="2352678" y="1866903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8437" name="Rectangle 21"/>
          <p:cNvSpPr>
            <a:spLocks noChangeArrowheads="1"/>
          </p:cNvSpPr>
          <p:nvPr/>
        </p:nvSpPr>
        <p:spPr bwMode="auto">
          <a:xfrm>
            <a:off x="3182941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8438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8439" name="Rectangle 23"/>
          <p:cNvSpPr>
            <a:spLocks noChangeArrowheads="1"/>
          </p:cNvSpPr>
          <p:nvPr/>
        </p:nvSpPr>
        <p:spPr bwMode="auto">
          <a:xfrm>
            <a:off x="4841878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28440" name="Rectangle 24"/>
          <p:cNvSpPr>
            <a:spLocks noChangeArrowheads="1"/>
          </p:cNvSpPr>
          <p:nvPr/>
        </p:nvSpPr>
        <p:spPr bwMode="auto">
          <a:xfrm>
            <a:off x="5670553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28441" name="Rectangle 25"/>
          <p:cNvSpPr>
            <a:spLocks noChangeArrowheads="1"/>
          </p:cNvSpPr>
          <p:nvPr/>
        </p:nvSpPr>
        <p:spPr bwMode="auto">
          <a:xfrm>
            <a:off x="650081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28443" name="Rectangle 27"/>
          <p:cNvSpPr>
            <a:spLocks noChangeArrowheads="1"/>
          </p:cNvSpPr>
          <p:nvPr/>
        </p:nvSpPr>
        <p:spPr bwMode="auto">
          <a:xfrm>
            <a:off x="3182938" y="1866903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44" name="Line 28"/>
          <p:cNvSpPr>
            <a:spLocks noChangeShapeType="1"/>
          </p:cNvSpPr>
          <p:nvPr/>
        </p:nvSpPr>
        <p:spPr bwMode="auto">
          <a:xfrm>
            <a:off x="4841875" y="2695578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8445" name="Line 29"/>
          <p:cNvSpPr>
            <a:spLocks noChangeShapeType="1"/>
          </p:cNvSpPr>
          <p:nvPr/>
        </p:nvSpPr>
        <p:spPr bwMode="auto">
          <a:xfrm>
            <a:off x="4841875" y="3525841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8446" name="Line 30"/>
          <p:cNvSpPr>
            <a:spLocks noChangeShapeType="1"/>
          </p:cNvSpPr>
          <p:nvPr/>
        </p:nvSpPr>
        <p:spPr bwMode="auto">
          <a:xfrm>
            <a:off x="3182941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8447" name="Text Box 31"/>
          <p:cNvSpPr txBox="1">
            <a:spLocks noChangeArrowheads="1"/>
          </p:cNvSpPr>
          <p:nvPr/>
        </p:nvSpPr>
        <p:spPr bwMode="auto">
          <a:xfrm>
            <a:off x="7951791" y="3733803"/>
            <a:ext cx="2281237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539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8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u="sng">
                <a:solidFill>
                  <a:srgbClr val="FF0000"/>
                </a:solidFill>
                <a:latin typeface="Purisa" charset="0"/>
              </a:rPr>
              <a:t>Beepers</a:t>
            </a:r>
            <a:r>
              <a:rPr lang="en-US" altLang="x-none">
                <a:solidFill>
                  <a:srgbClr val="FF0000"/>
                </a:solidFill>
                <a:latin typeface="Purisa" charset="0"/>
              </a:rPr>
              <a:t> mark locations in Karel's world. Karel can</a:t>
            </a:r>
            <a:br>
              <a:rPr lang="en-US" altLang="x-none">
                <a:solidFill>
                  <a:srgbClr val="FF0000"/>
                </a:solidFill>
                <a:latin typeface="Purisa" charset="0"/>
              </a:rPr>
            </a:br>
            <a:r>
              <a:rPr lang="en-US" altLang="x-none">
                <a:solidFill>
                  <a:srgbClr val="FF0000"/>
                </a:solidFill>
                <a:latin typeface="Purisa" charset="0"/>
              </a:rPr>
              <a:t>pick them up and</a:t>
            </a:r>
            <a:br>
              <a:rPr lang="en-US" altLang="x-none">
                <a:solidFill>
                  <a:srgbClr val="FF0000"/>
                </a:solidFill>
                <a:latin typeface="Purisa" charset="0"/>
              </a:rPr>
            </a:br>
            <a:r>
              <a:rPr lang="en-US" altLang="x-none">
                <a:solidFill>
                  <a:srgbClr val="FF0000"/>
                </a:solidFill>
                <a:latin typeface="Purisa" charset="0"/>
              </a:rPr>
              <a:t>put them down.</a:t>
            </a:r>
          </a:p>
        </p:txBody>
      </p:sp>
      <p:cxnSp>
        <p:nvCxnSpPr>
          <p:cNvPr id="828448" name="AutoShape 32"/>
          <p:cNvCxnSpPr>
            <a:cxnSpLocks noChangeShapeType="1"/>
            <a:stCxn id="828447" idx="0"/>
            <a:endCxn id="828452" idx="3"/>
          </p:cNvCxnSpPr>
          <p:nvPr/>
        </p:nvCxnSpPr>
        <p:spPr bwMode="auto">
          <a:xfrm rot="5400000" flipH="1">
            <a:off x="7800978" y="2441576"/>
            <a:ext cx="700087" cy="1884362"/>
          </a:xfrm>
          <a:prstGeom prst="curvedConnector2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28449" name="Rectangle 33"/>
          <p:cNvSpPr>
            <a:spLocks noChangeArrowheads="1"/>
          </p:cNvSpPr>
          <p:nvPr/>
        </p:nvSpPr>
        <p:spPr bwMode="auto">
          <a:xfrm>
            <a:off x="3338513" y="3597278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52" name="AutoShape 36"/>
          <p:cNvSpPr>
            <a:spLocks noChangeArrowheads="1"/>
          </p:cNvSpPr>
          <p:nvPr/>
        </p:nvSpPr>
        <p:spPr bwMode="auto">
          <a:xfrm>
            <a:off x="6629400" y="2743203"/>
            <a:ext cx="579438" cy="581025"/>
          </a:xfrm>
          <a:prstGeom prst="diamond">
            <a:avLst/>
          </a:prstGeom>
          <a:solidFill>
            <a:srgbClr val="FFD32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50B84E0-0A66-C04B-8517-4984031286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3" t="6655" r="12312" b="3815"/>
          <a:stretch/>
        </p:blipFill>
        <p:spPr>
          <a:xfrm>
            <a:off x="32647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42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Karel Knows 4 Commands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239" y="2346404"/>
            <a:ext cx="2387600" cy="2400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59124" y="1812620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ourier"/>
                <a:cs typeface="Courier"/>
              </a:rPr>
              <a:t>move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30306" y="2690627"/>
            <a:ext cx="29546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turn_left</a:t>
            </a:r>
            <a:endParaRPr lang="en-US" sz="4000" dirty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41654" y="3629102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put_beeper</a:t>
            </a:r>
            <a:endParaRPr lang="en-US" sz="4000" dirty="0"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53000" y="4648200"/>
            <a:ext cx="35702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pick_beeper</a:t>
            </a:r>
            <a:endParaRPr lang="en-US" sz="4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2751750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Karel Knows 4 Commands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239" y="2346404"/>
            <a:ext cx="2387600" cy="2400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59124" y="1812620"/>
            <a:ext cx="1415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ourier"/>
                <a:cs typeface="Courier"/>
              </a:rPr>
              <a:t>move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30306" y="2690627"/>
            <a:ext cx="29546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turn_left</a:t>
            </a:r>
            <a:endParaRPr lang="en-US" sz="4000" dirty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41654" y="3629102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put_beeper</a:t>
            </a:r>
            <a:endParaRPr lang="en-US" sz="4000" dirty="0"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53000" y="4648200"/>
            <a:ext cx="35702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pick_beeper</a:t>
            </a:r>
            <a:endParaRPr lang="en-US" sz="4000" dirty="0">
              <a:latin typeface="Courier"/>
              <a:cs typeface="Courier"/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F314BF6B-71F2-8C47-AA0B-61A8E3C59BDB}"/>
              </a:ext>
            </a:extLst>
          </p:cNvPr>
          <p:cNvSpPr/>
          <p:nvPr/>
        </p:nvSpPr>
        <p:spPr bwMode="auto">
          <a:xfrm>
            <a:off x="8143322" y="1857369"/>
            <a:ext cx="776168" cy="3543466"/>
          </a:xfrm>
          <a:prstGeom prst="rightBrac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F4D094-973D-5241-8723-B77EC2AAFB27}"/>
              </a:ext>
            </a:extLst>
          </p:cNvPr>
          <p:cNvSpPr txBox="1"/>
          <p:nvPr/>
        </p:nvSpPr>
        <p:spPr>
          <a:xfrm>
            <a:off x="8842300" y="3377732"/>
            <a:ext cx="17147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“functions”</a:t>
            </a:r>
          </a:p>
        </p:txBody>
      </p:sp>
    </p:spTree>
    <p:extLst>
      <p:ext uri="{BB962C8B-B14F-4D97-AF65-F5344CB8AC3E}">
        <p14:creationId xmlns:p14="http://schemas.microsoft.com/office/powerpoint/2010/main" val="6896643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r>
              <a:rPr lang="en-US" altLang="x-none" dirty="0">
                <a:latin typeface="Consolas" charset="0"/>
              </a:rPr>
              <a:t>move</a:t>
            </a:r>
            <a:r>
              <a:rPr lang="en-US" altLang="x-none" dirty="0"/>
              <a:t> makes Karel move forward one square in the direction it is facing.</a:t>
            </a:r>
          </a:p>
        </p:txBody>
      </p:sp>
      <p:sp>
        <p:nvSpPr>
          <p:cNvPr id="832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move</a:t>
            </a:r>
          </a:p>
        </p:txBody>
      </p:sp>
      <p:sp>
        <p:nvSpPr>
          <p:cNvPr id="832516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17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18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19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0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1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2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3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4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5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6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7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8" name="Rectangle 16"/>
          <p:cNvSpPr>
            <a:spLocks noChangeArrowheads="1"/>
          </p:cNvSpPr>
          <p:nvPr/>
        </p:nvSpPr>
        <p:spPr bwMode="auto">
          <a:xfrm>
            <a:off x="6500814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9" name="Rectangle 17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30" name="Rectangle 18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31" name="Rectangle 19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2532" name="Rectangle 20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2533" name="Rectangle 21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2534" name="Rectangle 22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2535" name="Rectangle 23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2536" name="Rectangle 24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2537" name="Rectangle 25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2538" name="Rectangle 26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2540" name="Rectangle 28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41" name="Line 29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2" name="Line 30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3" name="Line 31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4" name="Text Box 32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2545" name="Line 33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7" name="Rectangle 35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50" name="Rectangle 38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51" name="AutoShape 39"/>
          <p:cNvSpPr>
            <a:spLocks noChangeArrowheads="1"/>
          </p:cNvSpPr>
          <p:nvPr/>
        </p:nvSpPr>
        <p:spPr bwMode="auto">
          <a:xfrm>
            <a:off x="4169288" y="3597276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rgbClr val="000000"/>
                </a:solidFill>
                <a:latin typeface="Consolas" charset="0"/>
              </a:rPr>
              <a:t>move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turn_left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pick_beeper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put_beeper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7EDC393-1420-3B49-AC02-44C46D0768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03" t="6655" r="12312" b="3815"/>
          <a:stretch/>
        </p:blipFill>
        <p:spPr>
          <a:xfrm>
            <a:off x="32647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01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r>
              <a:rPr lang="en-US" altLang="x-none" dirty="0">
                <a:latin typeface="Consolas" charset="0"/>
              </a:rPr>
              <a:t>move</a:t>
            </a:r>
            <a:r>
              <a:rPr lang="en-US" altLang="x-none" dirty="0"/>
              <a:t> makes Karel move forward one square in the direction it is facing.</a:t>
            </a:r>
          </a:p>
        </p:txBody>
      </p:sp>
      <p:sp>
        <p:nvSpPr>
          <p:cNvPr id="832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move</a:t>
            </a:r>
          </a:p>
        </p:txBody>
      </p:sp>
      <p:sp>
        <p:nvSpPr>
          <p:cNvPr id="832516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17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18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19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0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1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2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3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4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5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6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7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8" name="Rectangle 16"/>
          <p:cNvSpPr>
            <a:spLocks noChangeArrowheads="1"/>
          </p:cNvSpPr>
          <p:nvPr/>
        </p:nvSpPr>
        <p:spPr bwMode="auto">
          <a:xfrm>
            <a:off x="6500814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29" name="Rectangle 17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30" name="Rectangle 18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31" name="Rectangle 19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2532" name="Rectangle 20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2533" name="Rectangle 21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2534" name="Rectangle 22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2535" name="Rectangle 23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2536" name="Rectangle 24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2537" name="Rectangle 25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2538" name="Rectangle 26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2540" name="Rectangle 28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41" name="Line 29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2" name="Line 30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3" name="Line 31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4" name="Text Box 32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2545" name="Line 33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547" name="Rectangle 35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50" name="Rectangle 38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2551" name="AutoShape 39"/>
          <p:cNvSpPr>
            <a:spLocks noChangeArrowheads="1"/>
          </p:cNvSpPr>
          <p:nvPr/>
        </p:nvSpPr>
        <p:spPr bwMode="auto">
          <a:xfrm>
            <a:off x="4169288" y="3597276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rgbClr val="000000"/>
                </a:solidFill>
                <a:latin typeface="Consolas" charset="0"/>
              </a:rPr>
              <a:t>move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turn_left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pick_beeper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put_beeper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FD07A43-61A3-9F45-9106-E26A618616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9103" t="6655" r="12312" b="3815"/>
          <a:stretch/>
        </p:blipFill>
        <p:spPr>
          <a:xfrm>
            <a:off x="40386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31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b="1" dirty="0"/>
              <a:t>Welcome to CS Bridge!</a:t>
            </a:r>
          </a:p>
          <a:p>
            <a:r>
              <a:rPr lang="en-US" altLang="x-none" sz="3600" dirty="0">
                <a:solidFill>
                  <a:schemeClr val="bg1">
                    <a:lumMod val="85000"/>
                  </a:schemeClr>
                </a:solidFill>
              </a:rPr>
              <a:t>Meet Karel the Robot</a:t>
            </a:r>
          </a:p>
          <a:p>
            <a:r>
              <a:rPr lang="en-US" altLang="x-none" sz="3600" dirty="0">
                <a:solidFill>
                  <a:schemeClr val="bg1">
                    <a:lumMod val="85000"/>
                  </a:schemeClr>
                </a:solidFill>
              </a:rPr>
              <a:t>For Loops</a:t>
            </a:r>
          </a:p>
        </p:txBody>
      </p:sp>
    </p:spTree>
    <p:extLst>
      <p:ext uri="{BB962C8B-B14F-4D97-AF65-F5344CB8AC3E}">
        <p14:creationId xmlns:p14="http://schemas.microsoft.com/office/powerpoint/2010/main" val="12076966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</a:t>
            </a:r>
            <a:r>
              <a:rPr lang="en-US" altLang="x-none" dirty="0" err="1"/>
              <a:t>turn_left</a:t>
            </a:r>
            <a:endParaRPr lang="en-US" altLang="x-none" dirty="0"/>
          </a:p>
        </p:txBody>
      </p:sp>
      <p:sp>
        <p:nvSpPr>
          <p:cNvPr id="83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r>
              <a:rPr lang="en-US" altLang="x-none" dirty="0" err="1">
                <a:latin typeface="Consolas" charset="0"/>
              </a:rPr>
              <a:t>turn_left</a:t>
            </a:r>
            <a:r>
              <a:rPr lang="en-US" altLang="x-none" dirty="0"/>
              <a:t> makes Karel rotate 90° counter-clockwise.</a:t>
            </a:r>
          </a:p>
          <a:p>
            <a:r>
              <a:rPr lang="en-US" altLang="x-none" dirty="0"/>
              <a:t>There is no </a:t>
            </a:r>
            <a:r>
              <a:rPr lang="en-US" altLang="x-none" dirty="0" err="1">
                <a:latin typeface="Consolas" charset="0"/>
              </a:rPr>
              <a:t>turn_right</a:t>
            </a:r>
            <a:r>
              <a:rPr lang="en-US" altLang="x-none" dirty="0"/>
              <a:t> command.  </a:t>
            </a:r>
            <a:r>
              <a:rPr lang="en-US" altLang="x-none" dirty="0">
                <a:solidFill>
                  <a:schemeClr val="bg2"/>
                </a:solidFill>
              </a:rPr>
              <a:t>(Why not?)</a:t>
            </a:r>
          </a:p>
        </p:txBody>
      </p:sp>
      <p:sp>
        <p:nvSpPr>
          <p:cNvPr id="833540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1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2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3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4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5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6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7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8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9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0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1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3" name="Rectangle 17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4" name="Rectangle 18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5" name="Rectangle 19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3556" name="Rectangle 20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3557" name="Rectangle 21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3558" name="Rectangle 22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3559" name="Rectangle 23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3560" name="Rectangle 24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3561" name="Rectangle 25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3562" name="Rectangle 26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3564" name="Rectangle 28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3565" name="Line 29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66" name="Line 30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67" name="Line 31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68" name="Text Box 32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3569" name="Line 33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71" name="Rectangle 35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3573" name="Rectangle 37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77" name="Rectangle 41"/>
          <p:cNvSpPr>
            <a:spLocks noChangeArrowheads="1"/>
          </p:cNvSpPr>
          <p:nvPr/>
        </p:nvSpPr>
        <p:spPr bwMode="auto">
          <a:xfrm>
            <a:off x="6497638" y="3524251"/>
            <a:ext cx="830262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9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move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rgbClr val="000000"/>
                </a:solidFill>
                <a:latin typeface="Consolas" charset="0"/>
              </a:rPr>
              <a:t>turn_left</a:t>
            </a:r>
            <a:endParaRPr lang="en-US" altLang="x-none" sz="2500" b="1" dirty="0">
              <a:solidFill>
                <a:srgbClr val="000000"/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pick_beeper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put_beeper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</p:txBody>
      </p:sp>
      <p:sp>
        <p:nvSpPr>
          <p:cNvPr id="41" name="AutoShape 39"/>
          <p:cNvSpPr>
            <a:spLocks noChangeArrowheads="1"/>
          </p:cNvSpPr>
          <p:nvPr/>
        </p:nvSpPr>
        <p:spPr bwMode="auto">
          <a:xfrm>
            <a:off x="4169288" y="3597276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484DBF9-21DC-F44E-87C7-A66D15AB43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9103" t="6655" r="12312" b="3815"/>
          <a:stretch/>
        </p:blipFill>
        <p:spPr>
          <a:xfrm>
            <a:off x="4038600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112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</a:t>
            </a:r>
            <a:r>
              <a:rPr lang="en-US" altLang="x-none" dirty="0" err="1"/>
              <a:t>turn_left</a:t>
            </a:r>
            <a:endParaRPr lang="en-US" altLang="x-none" dirty="0"/>
          </a:p>
        </p:txBody>
      </p:sp>
      <p:sp>
        <p:nvSpPr>
          <p:cNvPr id="83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r>
              <a:rPr lang="en-US" altLang="x-none" dirty="0" err="1">
                <a:latin typeface="Consolas" charset="0"/>
              </a:rPr>
              <a:t>turn_left</a:t>
            </a:r>
            <a:r>
              <a:rPr lang="en-US" altLang="x-none" dirty="0"/>
              <a:t> makes Karel rotate 90° counter-clockwise.</a:t>
            </a:r>
          </a:p>
          <a:p>
            <a:r>
              <a:rPr lang="en-US" altLang="x-none" dirty="0"/>
              <a:t>There is no </a:t>
            </a:r>
            <a:r>
              <a:rPr lang="en-US" altLang="x-none" dirty="0" err="1">
                <a:latin typeface="Consolas" charset="0"/>
              </a:rPr>
              <a:t>turn_right</a:t>
            </a:r>
            <a:r>
              <a:rPr lang="en-US" altLang="x-none" dirty="0"/>
              <a:t> command.  </a:t>
            </a:r>
            <a:r>
              <a:rPr lang="en-US" altLang="x-none" dirty="0">
                <a:solidFill>
                  <a:schemeClr val="bg2"/>
                </a:solidFill>
              </a:rPr>
              <a:t>(Why not?)</a:t>
            </a:r>
          </a:p>
        </p:txBody>
      </p:sp>
      <p:sp>
        <p:nvSpPr>
          <p:cNvPr id="833540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1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2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3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4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5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6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7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8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49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0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1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3" name="Rectangle 17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4" name="Rectangle 18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55" name="Rectangle 19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3556" name="Rectangle 20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3557" name="Rectangle 21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3558" name="Rectangle 22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3559" name="Rectangle 23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3560" name="Rectangle 24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3561" name="Rectangle 25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3562" name="Rectangle 26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3564" name="Rectangle 28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3565" name="Line 29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66" name="Line 30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67" name="Line 31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68" name="Text Box 32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3569" name="Line 33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3571" name="Rectangle 35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3573" name="Rectangle 37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3577" name="Rectangle 41"/>
          <p:cNvSpPr>
            <a:spLocks noChangeArrowheads="1"/>
          </p:cNvSpPr>
          <p:nvPr/>
        </p:nvSpPr>
        <p:spPr bwMode="auto">
          <a:xfrm>
            <a:off x="6497638" y="3524251"/>
            <a:ext cx="830262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9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move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rgbClr val="000000"/>
                </a:solidFill>
                <a:latin typeface="Consolas" charset="0"/>
              </a:rPr>
              <a:t>turn_left</a:t>
            </a:r>
            <a:endParaRPr lang="en-US" altLang="x-none" sz="2500" b="1" dirty="0">
              <a:solidFill>
                <a:srgbClr val="000000"/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pick_beeper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put_beeper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</p:txBody>
      </p:sp>
      <p:sp>
        <p:nvSpPr>
          <p:cNvPr id="41" name="AutoShape 39"/>
          <p:cNvSpPr>
            <a:spLocks noChangeArrowheads="1"/>
          </p:cNvSpPr>
          <p:nvPr/>
        </p:nvSpPr>
        <p:spPr bwMode="auto">
          <a:xfrm>
            <a:off x="4169288" y="3597276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615C713-48CC-B040-A497-B1503C640C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9103" t="6655" r="12312" b="3815"/>
          <a:stretch/>
        </p:blipFill>
        <p:spPr>
          <a:xfrm rot="16200000">
            <a:off x="4161174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366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</a:t>
            </a:r>
            <a:r>
              <a:rPr lang="en-US" altLang="x-none" dirty="0" err="1"/>
              <a:t>pick_beeper</a:t>
            </a:r>
            <a:endParaRPr lang="en-US" altLang="x-none" dirty="0"/>
          </a:p>
        </p:txBody>
      </p:sp>
      <p:sp>
        <p:nvSpPr>
          <p:cNvPr id="83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r>
              <a:rPr lang="en-US" altLang="x-none" dirty="0" err="1">
                <a:latin typeface="Consolas" charset="0"/>
              </a:rPr>
              <a:t>pick_beeper</a:t>
            </a:r>
            <a:r>
              <a:rPr lang="en-US" altLang="x-none" dirty="0"/>
              <a:t> makes Karel pick up the beeper at the current corner.  Karel can hold multiple beepers at a time in its "beeper bag".</a:t>
            </a:r>
          </a:p>
        </p:txBody>
      </p:sp>
      <p:sp>
        <p:nvSpPr>
          <p:cNvPr id="835588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89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0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1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2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3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4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5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6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7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8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9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00" name="Rectangle 16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01" name="Rectangle 17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02" name="Rectangle 18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5603" name="Rectangle 19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5604" name="Rectangle 20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5605" name="Rectangle 21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5606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5607" name="Rectangle 23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5608" name="Rectangle 24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5609" name="Rectangle 25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5610" name="Rectangle 26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5611" name="Line 27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2" name="Line 28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3" name="Line 29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4" name="Text Box 30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5615" name="Line 31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7" name="Rectangle 33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5618" name="Rectangle 34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21" name="Rectangle 37"/>
          <p:cNvSpPr>
            <a:spLocks noChangeArrowheads="1"/>
          </p:cNvSpPr>
          <p:nvPr/>
        </p:nvSpPr>
        <p:spPr bwMode="auto">
          <a:xfrm>
            <a:off x="6477001" y="3517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8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move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turn_left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rgbClr val="000000"/>
                </a:solidFill>
                <a:latin typeface="Consolas" charset="0"/>
              </a:rPr>
              <a:t>pick_beeper</a:t>
            </a:r>
            <a:endParaRPr lang="en-US" altLang="x-none" sz="2500" b="1" dirty="0">
              <a:solidFill>
                <a:srgbClr val="000000"/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put_beeper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</p:txBody>
      </p:sp>
      <p:sp>
        <p:nvSpPr>
          <p:cNvPr id="41" name="AutoShape 39"/>
          <p:cNvSpPr>
            <a:spLocks noChangeArrowheads="1"/>
          </p:cNvSpPr>
          <p:nvPr/>
        </p:nvSpPr>
        <p:spPr bwMode="auto">
          <a:xfrm>
            <a:off x="4169288" y="3597276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C405250-C131-E84A-A7B5-9F692E5CE1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9103" t="6655" r="12312" b="3815"/>
          <a:stretch/>
        </p:blipFill>
        <p:spPr>
          <a:xfrm rot="16200000">
            <a:off x="4161174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98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r>
              <a:rPr lang="en-US" altLang="x-none" dirty="0" err="1">
                <a:latin typeface="Consolas" charset="0"/>
              </a:rPr>
              <a:t>pick_beeper</a:t>
            </a:r>
            <a:r>
              <a:rPr lang="en-US" altLang="x-none" dirty="0"/>
              <a:t> makes Karel pick up the beeper at the current corner.  Karel can hold multiple beepers at a time in its "beeper bag".</a:t>
            </a:r>
          </a:p>
        </p:txBody>
      </p:sp>
      <p:sp>
        <p:nvSpPr>
          <p:cNvPr id="835591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</a:t>
            </a:r>
            <a:r>
              <a:rPr lang="en-US" altLang="x-none" dirty="0" err="1"/>
              <a:t>pick_beeper</a:t>
            </a:r>
            <a:endParaRPr lang="en-US" altLang="x-none" dirty="0"/>
          </a:p>
        </p:txBody>
      </p:sp>
      <p:sp>
        <p:nvSpPr>
          <p:cNvPr id="835588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89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0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2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3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4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5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6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7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8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599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00" name="Rectangle 16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01" name="Rectangle 17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02" name="Rectangle 18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5603" name="Rectangle 19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5604" name="Rectangle 20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5605" name="Rectangle 21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5606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5607" name="Rectangle 23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5608" name="Rectangle 24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5609" name="Rectangle 25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5610" name="Rectangle 26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5611" name="Line 27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2" name="Line 28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3" name="Line 29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4" name="Text Box 30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5615" name="Line 31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5617" name="Rectangle 33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5618" name="Rectangle 34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5621" name="Rectangle 37"/>
          <p:cNvSpPr>
            <a:spLocks noChangeArrowheads="1"/>
          </p:cNvSpPr>
          <p:nvPr/>
        </p:nvSpPr>
        <p:spPr bwMode="auto">
          <a:xfrm>
            <a:off x="6477001" y="3517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8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move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turn_left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rgbClr val="000000"/>
                </a:solidFill>
                <a:latin typeface="Consolas" charset="0"/>
              </a:rPr>
              <a:t>pick_beeper</a:t>
            </a:r>
            <a:endParaRPr lang="en-US" altLang="x-none" sz="2500" b="1" dirty="0">
              <a:solidFill>
                <a:srgbClr val="000000"/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put_beeper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389C4E2-BD64-E44C-AE1A-317D4F600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9103" t="6655" r="12312" b="3815"/>
          <a:stretch/>
        </p:blipFill>
        <p:spPr>
          <a:xfrm rot="16200000">
            <a:off x="4161174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244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</a:t>
            </a:r>
            <a:r>
              <a:rPr lang="en-US" altLang="x-none" dirty="0" err="1"/>
              <a:t>put_beeper</a:t>
            </a:r>
            <a:endParaRPr lang="en-US" altLang="x-none" dirty="0"/>
          </a:p>
        </p:txBody>
      </p:sp>
      <p:sp>
        <p:nvSpPr>
          <p:cNvPr id="83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r>
              <a:rPr lang="en-US" altLang="x-none" dirty="0" err="1">
                <a:latin typeface="Consolas" charset="0"/>
              </a:rPr>
              <a:t>put_beeper</a:t>
            </a:r>
            <a:r>
              <a:rPr lang="en-US" altLang="x-none" dirty="0"/>
              <a:t> makes Karel put a beeper down at its current location.</a:t>
            </a:r>
          </a:p>
          <a:p>
            <a:pPr lvl="1"/>
            <a:r>
              <a:rPr lang="en-US" altLang="x-none" dirty="0" err="1">
                <a:latin typeface="Consolas" charset="0"/>
              </a:rPr>
              <a:t>pick_beeper</a:t>
            </a:r>
            <a:r>
              <a:rPr lang="en-US" altLang="x-none" dirty="0"/>
              <a:t> and </a:t>
            </a:r>
            <a:r>
              <a:rPr lang="en-US" altLang="x-none" dirty="0" err="1">
                <a:latin typeface="Consolas" charset="0"/>
              </a:rPr>
              <a:t>put_beeper</a:t>
            </a:r>
            <a:r>
              <a:rPr lang="en-US" altLang="x-none" dirty="0"/>
              <a:t> are used to move beepers around.</a:t>
            </a:r>
          </a:p>
        </p:txBody>
      </p:sp>
      <p:sp>
        <p:nvSpPr>
          <p:cNvPr id="834564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5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6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7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8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9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0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1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2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3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4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5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6" name="Rectangle 16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7" name="Rectangle 17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8" name="Rectangle 18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4579" name="Rectangle 19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4580" name="Rectangle 20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4581" name="Rectangle 21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4582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4583" name="Rectangle 23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4584" name="Rectangle 24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4585" name="Rectangle 25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4586" name="Rectangle 26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7" name="Line 27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88" name="Line 28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89" name="Line 29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90" name="Text Box 30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4591" name="Line 31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92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move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turn_left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pick_beeper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rgbClr val="000000"/>
                </a:solidFill>
                <a:latin typeface="Consolas" charset="0"/>
              </a:rPr>
              <a:t>put_beeper</a:t>
            </a:r>
            <a:endParaRPr lang="en-US" altLang="x-none" sz="2500" b="1" dirty="0">
              <a:solidFill>
                <a:srgbClr val="000000"/>
              </a:solidFill>
              <a:latin typeface="Consolas" charset="0"/>
            </a:endParaRPr>
          </a:p>
        </p:txBody>
      </p:sp>
      <p:sp>
        <p:nvSpPr>
          <p:cNvPr id="834593" name="Rectangle 33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4" name="Rectangle 34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98" name="Rectangle 38"/>
          <p:cNvSpPr>
            <a:spLocks noChangeArrowheads="1"/>
          </p:cNvSpPr>
          <p:nvPr/>
        </p:nvSpPr>
        <p:spPr bwMode="auto">
          <a:xfrm>
            <a:off x="6477001" y="3517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7269C88-7E60-DB40-B48F-AA8ED80D32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9103" t="6655" r="12312" b="3815"/>
          <a:stretch/>
        </p:blipFill>
        <p:spPr>
          <a:xfrm rot="16200000">
            <a:off x="4161174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100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Commands: </a:t>
            </a:r>
            <a:r>
              <a:rPr lang="en-US" altLang="x-none" dirty="0" err="1"/>
              <a:t>put_beeper</a:t>
            </a:r>
            <a:endParaRPr lang="en-US" altLang="x-none" dirty="0"/>
          </a:p>
        </p:txBody>
      </p:sp>
      <p:sp>
        <p:nvSpPr>
          <p:cNvPr id="83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r>
              <a:rPr lang="en-US" altLang="x-none" dirty="0" err="1">
                <a:latin typeface="Consolas" charset="0"/>
              </a:rPr>
              <a:t>put_beeper</a:t>
            </a:r>
            <a:r>
              <a:rPr lang="en-US" altLang="x-none" dirty="0"/>
              <a:t> makes Karel put a beeper down at its current location.</a:t>
            </a:r>
          </a:p>
          <a:p>
            <a:pPr lvl="1"/>
            <a:r>
              <a:rPr lang="en-US" altLang="x-none" dirty="0" err="1">
                <a:latin typeface="Consolas" charset="0"/>
              </a:rPr>
              <a:t>pick_beeper</a:t>
            </a:r>
            <a:r>
              <a:rPr lang="en-US" altLang="x-none" dirty="0"/>
              <a:t> and </a:t>
            </a:r>
            <a:r>
              <a:rPr lang="en-US" altLang="x-none" dirty="0" err="1">
                <a:latin typeface="Consolas" charset="0"/>
              </a:rPr>
              <a:t>put_beeper</a:t>
            </a:r>
            <a:r>
              <a:rPr lang="en-US" altLang="x-none" dirty="0"/>
              <a:t> are used to move beepers around.</a:t>
            </a:r>
          </a:p>
        </p:txBody>
      </p:sp>
      <p:sp>
        <p:nvSpPr>
          <p:cNvPr id="834564" name="Rectangle 4"/>
          <p:cNvSpPr>
            <a:spLocks noChangeArrowheads="1"/>
          </p:cNvSpPr>
          <p:nvPr/>
        </p:nvSpPr>
        <p:spPr bwMode="auto">
          <a:xfrm>
            <a:off x="3209926" y="3532188"/>
            <a:ext cx="828675" cy="830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5" name="Rectangle 5"/>
          <p:cNvSpPr>
            <a:spLocks noChangeArrowheads="1"/>
          </p:cNvSpPr>
          <p:nvPr/>
        </p:nvSpPr>
        <p:spPr bwMode="auto">
          <a:xfrm>
            <a:off x="3182939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6" name="Rectangle 6"/>
          <p:cNvSpPr>
            <a:spLocks noChangeArrowheads="1"/>
          </p:cNvSpPr>
          <p:nvPr/>
        </p:nvSpPr>
        <p:spPr bwMode="auto">
          <a:xfrm>
            <a:off x="3182939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7" name="Rectangle 7"/>
          <p:cNvSpPr>
            <a:spLocks noChangeArrowheads="1"/>
          </p:cNvSpPr>
          <p:nvPr/>
        </p:nvSpPr>
        <p:spPr bwMode="auto">
          <a:xfrm>
            <a:off x="4011613" y="3525839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8" name="Rectangle 8"/>
          <p:cNvSpPr>
            <a:spLocks noChangeArrowheads="1"/>
          </p:cNvSpPr>
          <p:nvPr/>
        </p:nvSpPr>
        <p:spPr bwMode="auto">
          <a:xfrm>
            <a:off x="4011613" y="2695576"/>
            <a:ext cx="830262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69" name="Rectangle 9"/>
          <p:cNvSpPr>
            <a:spLocks noChangeArrowheads="1"/>
          </p:cNvSpPr>
          <p:nvPr/>
        </p:nvSpPr>
        <p:spPr bwMode="auto">
          <a:xfrm>
            <a:off x="4011613" y="1866901"/>
            <a:ext cx="830262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0" name="Rectangle 10"/>
          <p:cNvSpPr>
            <a:spLocks noChangeArrowheads="1"/>
          </p:cNvSpPr>
          <p:nvPr/>
        </p:nvSpPr>
        <p:spPr bwMode="auto">
          <a:xfrm>
            <a:off x="4841876" y="3525839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1" name="Rectangle 11"/>
          <p:cNvSpPr>
            <a:spLocks noChangeArrowheads="1"/>
          </p:cNvSpPr>
          <p:nvPr/>
        </p:nvSpPr>
        <p:spPr bwMode="auto">
          <a:xfrm>
            <a:off x="4841876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2" name="Rectangle 12"/>
          <p:cNvSpPr>
            <a:spLocks noChangeArrowheads="1"/>
          </p:cNvSpPr>
          <p:nvPr/>
        </p:nvSpPr>
        <p:spPr bwMode="auto">
          <a:xfrm>
            <a:off x="4841876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3" name="Rectangle 13"/>
          <p:cNvSpPr>
            <a:spLocks noChangeArrowheads="1"/>
          </p:cNvSpPr>
          <p:nvPr/>
        </p:nvSpPr>
        <p:spPr bwMode="auto">
          <a:xfrm>
            <a:off x="5670551" y="3525839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4" name="Rectangle 14"/>
          <p:cNvSpPr>
            <a:spLocks noChangeArrowheads="1"/>
          </p:cNvSpPr>
          <p:nvPr/>
        </p:nvSpPr>
        <p:spPr bwMode="auto">
          <a:xfrm>
            <a:off x="5670551" y="2695576"/>
            <a:ext cx="830263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5" name="Rectangle 15"/>
          <p:cNvSpPr>
            <a:spLocks noChangeArrowheads="1"/>
          </p:cNvSpPr>
          <p:nvPr/>
        </p:nvSpPr>
        <p:spPr bwMode="auto">
          <a:xfrm>
            <a:off x="5670551" y="1866901"/>
            <a:ext cx="830263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6" name="Rectangle 16"/>
          <p:cNvSpPr>
            <a:spLocks noChangeArrowheads="1"/>
          </p:cNvSpPr>
          <p:nvPr/>
        </p:nvSpPr>
        <p:spPr bwMode="auto">
          <a:xfrm>
            <a:off x="6500814" y="2695576"/>
            <a:ext cx="828675" cy="830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7" name="Rectangle 17"/>
          <p:cNvSpPr>
            <a:spLocks noChangeArrowheads="1"/>
          </p:cNvSpPr>
          <p:nvPr/>
        </p:nvSpPr>
        <p:spPr bwMode="auto">
          <a:xfrm>
            <a:off x="6500814" y="1866901"/>
            <a:ext cx="828675" cy="8286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78" name="Rectangle 18"/>
          <p:cNvSpPr>
            <a:spLocks noChangeArrowheads="1"/>
          </p:cNvSpPr>
          <p:nvPr/>
        </p:nvSpPr>
        <p:spPr bwMode="auto">
          <a:xfrm>
            <a:off x="2352676" y="3525839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4579" name="Rectangle 19"/>
          <p:cNvSpPr>
            <a:spLocks noChangeArrowheads="1"/>
          </p:cNvSpPr>
          <p:nvPr/>
        </p:nvSpPr>
        <p:spPr bwMode="auto">
          <a:xfrm>
            <a:off x="2352676" y="2695576"/>
            <a:ext cx="83026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4580" name="Rectangle 20"/>
          <p:cNvSpPr>
            <a:spLocks noChangeArrowheads="1"/>
          </p:cNvSpPr>
          <p:nvPr/>
        </p:nvSpPr>
        <p:spPr bwMode="auto">
          <a:xfrm>
            <a:off x="2352676" y="1866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4581" name="Rectangle 21"/>
          <p:cNvSpPr>
            <a:spLocks noChangeArrowheads="1"/>
          </p:cNvSpPr>
          <p:nvPr/>
        </p:nvSpPr>
        <p:spPr bwMode="auto">
          <a:xfrm>
            <a:off x="3182939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34582" name="Rectangle 22"/>
          <p:cNvSpPr>
            <a:spLocks noChangeArrowheads="1"/>
          </p:cNvSpPr>
          <p:nvPr/>
        </p:nvSpPr>
        <p:spPr bwMode="auto">
          <a:xfrm>
            <a:off x="4011613" y="4354513"/>
            <a:ext cx="830262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34583" name="Rectangle 23"/>
          <p:cNvSpPr>
            <a:spLocks noChangeArrowheads="1"/>
          </p:cNvSpPr>
          <p:nvPr/>
        </p:nvSpPr>
        <p:spPr bwMode="auto">
          <a:xfrm>
            <a:off x="4841876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834584" name="Rectangle 24"/>
          <p:cNvSpPr>
            <a:spLocks noChangeArrowheads="1"/>
          </p:cNvSpPr>
          <p:nvPr/>
        </p:nvSpPr>
        <p:spPr bwMode="auto">
          <a:xfrm>
            <a:off x="5670551" y="4354513"/>
            <a:ext cx="8302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34585" name="Rectangle 25"/>
          <p:cNvSpPr>
            <a:spLocks noChangeArrowheads="1"/>
          </p:cNvSpPr>
          <p:nvPr/>
        </p:nvSpPr>
        <p:spPr bwMode="auto">
          <a:xfrm>
            <a:off x="6500814" y="4354513"/>
            <a:ext cx="8286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421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34586" name="Rectangle 26"/>
          <p:cNvSpPr>
            <a:spLocks noChangeArrowheads="1"/>
          </p:cNvSpPr>
          <p:nvPr/>
        </p:nvSpPr>
        <p:spPr bwMode="auto">
          <a:xfrm>
            <a:off x="3182938" y="1866901"/>
            <a:ext cx="4146550" cy="2487613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7" name="Line 27"/>
          <p:cNvSpPr>
            <a:spLocks noChangeShapeType="1"/>
          </p:cNvSpPr>
          <p:nvPr/>
        </p:nvSpPr>
        <p:spPr bwMode="auto">
          <a:xfrm>
            <a:off x="4841875" y="2695576"/>
            <a:ext cx="1588" cy="830263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88" name="Line 28"/>
          <p:cNvSpPr>
            <a:spLocks noChangeShapeType="1"/>
          </p:cNvSpPr>
          <p:nvPr/>
        </p:nvSpPr>
        <p:spPr bwMode="auto">
          <a:xfrm>
            <a:off x="4841875" y="3525839"/>
            <a:ext cx="1658938" cy="1587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89" name="Line 29"/>
          <p:cNvSpPr>
            <a:spLocks noChangeShapeType="1"/>
          </p:cNvSpPr>
          <p:nvPr/>
        </p:nvSpPr>
        <p:spPr bwMode="auto">
          <a:xfrm>
            <a:off x="3182939" y="2695575"/>
            <a:ext cx="1658937" cy="15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90" name="Text Box 30"/>
          <p:cNvSpPr txBox="1">
            <a:spLocks noChangeArrowheads="1"/>
          </p:cNvSpPr>
          <p:nvPr/>
        </p:nvSpPr>
        <p:spPr bwMode="auto">
          <a:xfrm>
            <a:off x="7951788" y="1658939"/>
            <a:ext cx="24892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421" rIns="81639" bIns="40820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000">
                <a:solidFill>
                  <a:srgbClr val="000000"/>
                </a:solidFill>
              </a:rPr>
              <a:t>Karel Commands</a:t>
            </a:r>
          </a:p>
        </p:txBody>
      </p:sp>
      <p:sp>
        <p:nvSpPr>
          <p:cNvPr id="834591" name="Line 31"/>
          <p:cNvSpPr>
            <a:spLocks noChangeShapeType="1"/>
          </p:cNvSpPr>
          <p:nvPr/>
        </p:nvSpPr>
        <p:spPr bwMode="auto">
          <a:xfrm>
            <a:off x="7951788" y="2073275"/>
            <a:ext cx="24892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4592" name="Rectangle 32"/>
          <p:cNvSpPr>
            <a:spLocks noChangeArrowheads="1"/>
          </p:cNvSpPr>
          <p:nvPr/>
        </p:nvSpPr>
        <p:spPr bwMode="auto">
          <a:xfrm>
            <a:off x="7951788" y="2140966"/>
            <a:ext cx="24892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>
            <a:lvl1pPr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move</a:t>
            </a: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turn_left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pick_beeper</a:t>
            </a:r>
            <a:endParaRPr lang="en-US" altLang="x-none" sz="2500" b="1" dirty="0">
              <a:solidFill>
                <a:schemeClr val="bg1">
                  <a:lumMod val="75000"/>
                </a:schemeClr>
              </a:solidFill>
              <a:latin typeface="Consolas" charset="0"/>
            </a:endParaRPr>
          </a:p>
          <a:p>
            <a:pPr algn="ctr" hangingPunct="0">
              <a:lnSpc>
                <a:spcPct val="89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500" b="1" dirty="0" err="1">
                <a:solidFill>
                  <a:srgbClr val="000000"/>
                </a:solidFill>
                <a:latin typeface="Consolas" charset="0"/>
              </a:rPr>
              <a:t>put_beeper</a:t>
            </a:r>
            <a:endParaRPr lang="en-US" altLang="x-none" sz="2500" b="1" dirty="0">
              <a:solidFill>
                <a:srgbClr val="000000"/>
              </a:solidFill>
              <a:latin typeface="Consolas" charset="0"/>
            </a:endParaRPr>
          </a:p>
        </p:txBody>
      </p:sp>
      <p:sp>
        <p:nvSpPr>
          <p:cNvPr id="834593" name="Rectangle 33"/>
          <p:cNvSpPr>
            <a:spLocks noChangeArrowheads="1"/>
          </p:cNvSpPr>
          <p:nvPr/>
        </p:nvSpPr>
        <p:spPr bwMode="auto">
          <a:xfrm>
            <a:off x="3338513" y="3597276"/>
            <a:ext cx="455612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4" name="Rectangle 34"/>
          <p:cNvSpPr>
            <a:spLocks noChangeArrowheads="1"/>
          </p:cNvSpPr>
          <p:nvPr/>
        </p:nvSpPr>
        <p:spPr bwMode="auto">
          <a:xfrm>
            <a:off x="3200401" y="3568700"/>
            <a:ext cx="828675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34598" name="Rectangle 38"/>
          <p:cNvSpPr>
            <a:spLocks noChangeArrowheads="1"/>
          </p:cNvSpPr>
          <p:nvPr/>
        </p:nvSpPr>
        <p:spPr bwMode="auto">
          <a:xfrm>
            <a:off x="6477001" y="3517901"/>
            <a:ext cx="8302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04824" rIns="81639" bIns="40820" anchor="ctr"/>
          <a:lstStyle>
            <a:lvl1pPr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 marL="674688" indent="-260350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036638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450975" indent="-206375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 marL="1866900" indent="-207963" algn="l" defTabSz="41433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marL="23241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marL="27813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marL="32385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marL="3695700" indent="-207963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7300" b="1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8" name="AutoShape 39"/>
          <p:cNvSpPr>
            <a:spLocks noChangeArrowheads="1"/>
          </p:cNvSpPr>
          <p:nvPr/>
        </p:nvSpPr>
        <p:spPr bwMode="auto">
          <a:xfrm>
            <a:off x="4169288" y="3597276"/>
            <a:ext cx="498475" cy="498475"/>
          </a:xfrm>
          <a:prstGeom prst="diamond">
            <a:avLst/>
          </a:prstGeom>
          <a:solidFill>
            <a:srgbClr val="CCCCC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448228D-59CE-0447-904E-88B2F96898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9103" t="6655" r="12312" b="3815"/>
          <a:stretch/>
        </p:blipFill>
        <p:spPr>
          <a:xfrm rot="16200000">
            <a:off x="4161174" y="3572663"/>
            <a:ext cx="638169" cy="7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8884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Karel Program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50A5F-D61C-794B-82A7-96C9B1B7C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234" y="1524000"/>
            <a:ext cx="6627532" cy="533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4A46BD-2E27-C94B-BF49-FBEAAC19A40F}"/>
              </a:ext>
            </a:extLst>
          </p:cNvPr>
          <p:cNvSpPr txBox="1"/>
          <p:nvPr/>
        </p:nvSpPr>
        <p:spPr>
          <a:xfrm>
            <a:off x="5247626" y="1105525"/>
            <a:ext cx="1696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Before:</a:t>
            </a:r>
          </a:p>
        </p:txBody>
      </p:sp>
    </p:spTree>
    <p:extLst>
      <p:ext uri="{BB962C8B-B14F-4D97-AF65-F5344CB8AC3E}">
        <p14:creationId xmlns:p14="http://schemas.microsoft.com/office/powerpoint/2010/main" val="21109086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Karel Program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50A5F-D61C-794B-82A7-96C9B1B7C8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82234" y="1524000"/>
            <a:ext cx="6627531" cy="533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4A46BD-2E27-C94B-BF49-FBEAAC19A40F}"/>
              </a:ext>
            </a:extLst>
          </p:cNvPr>
          <p:cNvSpPr txBox="1"/>
          <p:nvPr/>
        </p:nvSpPr>
        <p:spPr>
          <a:xfrm>
            <a:off x="5407701" y="1113020"/>
            <a:ext cx="13765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After:</a:t>
            </a:r>
          </a:p>
        </p:txBody>
      </p:sp>
    </p:spTree>
    <p:extLst>
      <p:ext uri="{BB962C8B-B14F-4D97-AF65-F5344CB8AC3E}">
        <p14:creationId xmlns:p14="http://schemas.microsoft.com/office/powerpoint/2010/main" val="24558461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800" i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4262218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F24DB-BBA0-894D-B955-3DC4644E2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Program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F678A1-396C-9E4A-909E-44E6439E26F0}"/>
              </a:ext>
            </a:extLst>
          </p:cNvPr>
          <p:cNvSpPr/>
          <p:nvPr/>
        </p:nvSpPr>
        <p:spPr>
          <a:xfrm>
            <a:off x="385157" y="1465811"/>
            <a:ext cx="8010698" cy="5250873"/>
          </a:xfrm>
          <a:prstGeom prst="roundRect">
            <a:avLst>
              <a:gd name="adj" fmla="val 1559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def 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main():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pick_beeper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turn_left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turn_left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put_beeper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 pitchFamily="2" charset="0"/>
                <a:cs typeface="Courier"/>
              </a:rPr>
              <a:t>	...</a:t>
            </a:r>
          </a:p>
          <a:p>
            <a:pPr>
              <a:lnSpc>
                <a:spcPct val="83000"/>
              </a:lnSpc>
            </a:pP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  <a:p>
            <a:pPr>
              <a:lnSpc>
                <a:spcPct val="83000"/>
              </a:lnSpc>
            </a:pP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6A156C"/>
                </a:solidFill>
                <a:latin typeface="Courier" pitchFamily="2" charset="0"/>
              </a:rPr>
              <a:t>if</a:t>
            </a: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 __name__ == "__main__":</a:t>
            </a:r>
            <a:br>
              <a:rPr lang="en-US" sz="2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2200" dirty="0" err="1">
                <a:solidFill>
                  <a:schemeClr val="tx1"/>
                </a:solidFill>
                <a:latin typeface="Courier" pitchFamily="2" charset="0"/>
              </a:rPr>
              <a:t>run_karel_program</a:t>
            </a: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()</a:t>
            </a: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33DC4F41-0D62-B448-9333-73705520E21B}"/>
              </a:ext>
            </a:extLst>
          </p:cNvPr>
          <p:cNvSpPr>
            <a:spLocks/>
          </p:cNvSpPr>
          <p:nvPr/>
        </p:nvSpPr>
        <p:spPr bwMode="auto">
          <a:xfrm>
            <a:off x="4259277" y="1611100"/>
            <a:ext cx="219558" cy="2527922"/>
          </a:xfrm>
          <a:prstGeom prst="rightBrace">
            <a:avLst>
              <a:gd name="adj1" fmla="val 134664"/>
              <a:gd name="adj2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 dirty="0"/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739E4F8A-8872-B64F-A1CD-DFCD21EFC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9591" y="2484899"/>
            <a:ext cx="3504695" cy="1320762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piece of the program's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source code</a:t>
            </a:r>
            <a:r>
              <a:rPr lang="en-US" sz="2200" dirty="0">
                <a:latin typeface="DejaVu Serif" charset="0"/>
              </a:rPr>
              <a:t> is called a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function</a:t>
            </a:r>
            <a:r>
              <a:rPr lang="en-US" sz="2200" dirty="0">
                <a:latin typeface="DejaVu Serif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6798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Welcome to CS Bridge!</a:t>
            </a:r>
          </a:p>
        </p:txBody>
      </p:sp>
      <p:sp>
        <p:nvSpPr>
          <p:cNvPr id="814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We are here to share with you our love for programming!</a:t>
            </a:r>
          </a:p>
          <a:p>
            <a:r>
              <a:rPr lang="en-US" altLang="x-none" dirty="0"/>
              <a:t>An exciting experiment about online teaching</a:t>
            </a:r>
          </a:p>
          <a:p>
            <a:r>
              <a:rPr lang="en-US" altLang="x-none" dirty="0"/>
              <a:t>A joint effort</a:t>
            </a:r>
          </a:p>
          <a:p>
            <a:r>
              <a:rPr lang="en-US" altLang="x-none" b="1" dirty="0"/>
              <a:t>Our goal: </a:t>
            </a:r>
            <a:r>
              <a:rPr lang="en-US" altLang="x-none" dirty="0"/>
              <a:t>form a community of people to learn and teach programming together</a:t>
            </a:r>
            <a:endParaRPr lang="en-US" altLang="x-none" b="1" dirty="0"/>
          </a:p>
          <a:p>
            <a:endParaRPr lang="en-US" altLang="x-non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9C3A70-CA44-C04B-8164-7B5F3C68A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700" y="3454915"/>
            <a:ext cx="4038600" cy="317448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F24DB-BBA0-894D-B955-3DC4644E2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Program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F678A1-396C-9E4A-909E-44E6439E26F0}"/>
              </a:ext>
            </a:extLst>
          </p:cNvPr>
          <p:cNvSpPr/>
          <p:nvPr/>
        </p:nvSpPr>
        <p:spPr>
          <a:xfrm>
            <a:off x="385157" y="1465811"/>
            <a:ext cx="8010698" cy="5250873"/>
          </a:xfrm>
          <a:prstGeom prst="roundRect">
            <a:avLst>
              <a:gd name="adj" fmla="val 1559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def 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main():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pick_beeper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turn_left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turn_left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put_beeper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 pitchFamily="2" charset="0"/>
                <a:cs typeface="Courier"/>
              </a:rPr>
              <a:t>	...</a:t>
            </a:r>
          </a:p>
          <a:p>
            <a:pPr>
              <a:lnSpc>
                <a:spcPct val="83000"/>
              </a:lnSpc>
            </a:pP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  <a:p>
            <a:pPr>
              <a:lnSpc>
                <a:spcPct val="83000"/>
              </a:lnSpc>
            </a:pP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6A156C"/>
                </a:solidFill>
                <a:latin typeface="Courier" pitchFamily="2" charset="0"/>
              </a:rPr>
              <a:t>if</a:t>
            </a: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 __name__ == "__main__":</a:t>
            </a:r>
            <a:br>
              <a:rPr lang="en-US" sz="2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2200" dirty="0" err="1">
                <a:solidFill>
                  <a:schemeClr val="tx1"/>
                </a:solidFill>
                <a:latin typeface="Courier" pitchFamily="2" charset="0"/>
              </a:rPr>
              <a:t>run_karel_program</a:t>
            </a: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()</a:t>
            </a: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F9837B33-0C15-9E42-B366-3CFF8DCD2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7382" y="2804464"/>
            <a:ext cx="3732480" cy="108875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line of code gives the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name</a:t>
            </a:r>
            <a:r>
              <a:rPr lang="en-US" sz="2200" dirty="0">
                <a:latin typeface="DejaVu Serif" charset="0"/>
              </a:rPr>
              <a:t> of the function </a:t>
            </a:r>
          </a:p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(here, </a:t>
            </a:r>
            <a:r>
              <a:rPr lang="en-US" sz="2200" b="1" dirty="0">
                <a:latin typeface="Ubuntu Mono" charset="0"/>
              </a:rPr>
              <a:t>main</a:t>
            </a:r>
            <a:r>
              <a:rPr lang="en-US" sz="2200" dirty="0">
                <a:latin typeface="DejaVu Serif" charset="0"/>
              </a:rPr>
              <a:t>)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044A719-9A2F-F74C-A831-F631660DCF81}"/>
              </a:ext>
            </a:extLst>
          </p:cNvPr>
          <p:cNvSpPr/>
          <p:nvPr/>
        </p:nvSpPr>
        <p:spPr>
          <a:xfrm>
            <a:off x="2438401" y="1637194"/>
            <a:ext cx="3427562" cy="1088754"/>
          </a:xfrm>
          <a:custGeom>
            <a:avLst/>
            <a:gdLst>
              <a:gd name="connsiteX0" fmla="*/ 3226279 w 3226279"/>
              <a:gd name="connsiteY0" fmla="*/ 949455 h 949455"/>
              <a:gd name="connsiteX1" fmla="*/ 3140015 w 3226279"/>
              <a:gd name="connsiteY1" fmla="*/ 914950 h 949455"/>
              <a:gd name="connsiteX2" fmla="*/ 3071004 w 3226279"/>
              <a:gd name="connsiteY2" fmla="*/ 811433 h 949455"/>
              <a:gd name="connsiteX3" fmla="*/ 3001992 w 3226279"/>
              <a:gd name="connsiteY3" fmla="*/ 707916 h 949455"/>
              <a:gd name="connsiteX4" fmla="*/ 2915728 w 3226279"/>
              <a:gd name="connsiteY4" fmla="*/ 587146 h 949455"/>
              <a:gd name="connsiteX5" fmla="*/ 2812211 w 3226279"/>
              <a:gd name="connsiteY5" fmla="*/ 483629 h 949455"/>
              <a:gd name="connsiteX6" fmla="*/ 2760453 w 3226279"/>
              <a:gd name="connsiteY6" fmla="*/ 449123 h 949455"/>
              <a:gd name="connsiteX7" fmla="*/ 2691442 w 3226279"/>
              <a:gd name="connsiteY7" fmla="*/ 397365 h 949455"/>
              <a:gd name="connsiteX8" fmla="*/ 2518913 w 3226279"/>
              <a:gd name="connsiteY8" fmla="*/ 345606 h 949455"/>
              <a:gd name="connsiteX9" fmla="*/ 2346385 w 3226279"/>
              <a:gd name="connsiteY9" fmla="*/ 293848 h 949455"/>
              <a:gd name="connsiteX10" fmla="*/ 2225615 w 3226279"/>
              <a:gd name="connsiteY10" fmla="*/ 276595 h 949455"/>
              <a:gd name="connsiteX11" fmla="*/ 2035834 w 3226279"/>
              <a:gd name="connsiteY11" fmla="*/ 207583 h 949455"/>
              <a:gd name="connsiteX12" fmla="*/ 1984075 w 3226279"/>
              <a:gd name="connsiteY12" fmla="*/ 190331 h 949455"/>
              <a:gd name="connsiteX13" fmla="*/ 1932317 w 3226279"/>
              <a:gd name="connsiteY13" fmla="*/ 173078 h 949455"/>
              <a:gd name="connsiteX14" fmla="*/ 1725283 w 3226279"/>
              <a:gd name="connsiteY14" fmla="*/ 138572 h 949455"/>
              <a:gd name="connsiteX15" fmla="*/ 1639019 w 3226279"/>
              <a:gd name="connsiteY15" fmla="*/ 121319 h 949455"/>
              <a:gd name="connsiteX16" fmla="*/ 1431985 w 3226279"/>
              <a:gd name="connsiteY16" fmla="*/ 86814 h 949455"/>
              <a:gd name="connsiteX17" fmla="*/ 1362974 w 3226279"/>
              <a:gd name="connsiteY17" fmla="*/ 69561 h 949455"/>
              <a:gd name="connsiteX18" fmla="*/ 138023 w 3226279"/>
              <a:gd name="connsiteY18" fmla="*/ 35055 h 949455"/>
              <a:gd name="connsiteX19" fmla="*/ 207034 w 3226279"/>
              <a:gd name="connsiteY19" fmla="*/ 17802 h 949455"/>
              <a:gd name="connsiteX20" fmla="*/ 155275 w 3226279"/>
              <a:gd name="connsiteY20" fmla="*/ 550 h 949455"/>
              <a:gd name="connsiteX21" fmla="*/ 51759 w 3226279"/>
              <a:gd name="connsiteY21" fmla="*/ 35055 h 949455"/>
              <a:gd name="connsiteX22" fmla="*/ 0 w 3226279"/>
              <a:gd name="connsiteY22" fmla="*/ 52308 h 949455"/>
              <a:gd name="connsiteX23" fmla="*/ 138023 w 3226279"/>
              <a:gd name="connsiteY23" fmla="*/ 155825 h 949455"/>
              <a:gd name="connsiteX24" fmla="*/ 224287 w 3226279"/>
              <a:gd name="connsiteY24" fmla="*/ 190331 h 949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26279" h="949455">
                <a:moveTo>
                  <a:pt x="3226279" y="949455"/>
                </a:moveTo>
                <a:cubicBezTo>
                  <a:pt x="3197524" y="937953"/>
                  <a:pt x="3163162" y="935525"/>
                  <a:pt x="3140015" y="914950"/>
                </a:cubicBezTo>
                <a:cubicBezTo>
                  <a:pt x="3109019" y="887398"/>
                  <a:pt x="3094008" y="845939"/>
                  <a:pt x="3071004" y="811433"/>
                </a:cubicBezTo>
                <a:lnTo>
                  <a:pt x="3001992" y="707916"/>
                </a:lnTo>
                <a:cubicBezTo>
                  <a:pt x="2977984" y="671904"/>
                  <a:pt x="2943252" y="617729"/>
                  <a:pt x="2915728" y="587146"/>
                </a:cubicBezTo>
                <a:cubicBezTo>
                  <a:pt x="2883084" y="550875"/>
                  <a:pt x="2852813" y="510698"/>
                  <a:pt x="2812211" y="483629"/>
                </a:cubicBezTo>
                <a:cubicBezTo>
                  <a:pt x="2794958" y="472127"/>
                  <a:pt x="2777326" y="461175"/>
                  <a:pt x="2760453" y="449123"/>
                </a:cubicBezTo>
                <a:cubicBezTo>
                  <a:pt x="2737055" y="432410"/>
                  <a:pt x="2717161" y="410224"/>
                  <a:pt x="2691442" y="397365"/>
                </a:cubicBezTo>
                <a:cubicBezTo>
                  <a:pt x="2636772" y="370030"/>
                  <a:pt x="2576701" y="362117"/>
                  <a:pt x="2518913" y="345606"/>
                </a:cubicBezTo>
                <a:cubicBezTo>
                  <a:pt x="2426498" y="319201"/>
                  <a:pt x="2486802" y="323937"/>
                  <a:pt x="2346385" y="293848"/>
                </a:cubicBezTo>
                <a:cubicBezTo>
                  <a:pt x="2306622" y="285328"/>
                  <a:pt x="2265872" y="282346"/>
                  <a:pt x="2225615" y="276595"/>
                </a:cubicBezTo>
                <a:cubicBezTo>
                  <a:pt x="2105593" y="228586"/>
                  <a:pt x="2168717" y="251877"/>
                  <a:pt x="2035834" y="207583"/>
                </a:cubicBezTo>
                <a:lnTo>
                  <a:pt x="1984075" y="190331"/>
                </a:lnTo>
                <a:cubicBezTo>
                  <a:pt x="1966822" y="184580"/>
                  <a:pt x="1950255" y="176068"/>
                  <a:pt x="1932317" y="173078"/>
                </a:cubicBezTo>
                <a:cubicBezTo>
                  <a:pt x="1863306" y="161576"/>
                  <a:pt x="1793888" y="152293"/>
                  <a:pt x="1725283" y="138572"/>
                </a:cubicBezTo>
                <a:cubicBezTo>
                  <a:pt x="1696528" y="132821"/>
                  <a:pt x="1667897" y="126415"/>
                  <a:pt x="1639019" y="121319"/>
                </a:cubicBezTo>
                <a:cubicBezTo>
                  <a:pt x="1570120" y="109161"/>
                  <a:pt x="1500750" y="99707"/>
                  <a:pt x="1431985" y="86814"/>
                </a:cubicBezTo>
                <a:cubicBezTo>
                  <a:pt x="1408679" y="82444"/>
                  <a:pt x="1386478" y="72695"/>
                  <a:pt x="1362974" y="69561"/>
                </a:cubicBezTo>
                <a:cubicBezTo>
                  <a:pt x="1023495" y="24297"/>
                  <a:pt x="182783" y="35801"/>
                  <a:pt x="138023" y="35055"/>
                </a:cubicBezTo>
                <a:cubicBezTo>
                  <a:pt x="161027" y="29304"/>
                  <a:pt x="196430" y="39010"/>
                  <a:pt x="207034" y="17802"/>
                </a:cubicBezTo>
                <a:cubicBezTo>
                  <a:pt x="215167" y="1536"/>
                  <a:pt x="173350" y="-1458"/>
                  <a:pt x="155275" y="550"/>
                </a:cubicBezTo>
                <a:cubicBezTo>
                  <a:pt x="119126" y="4567"/>
                  <a:pt x="86264" y="23553"/>
                  <a:pt x="51759" y="35055"/>
                </a:cubicBezTo>
                <a:lnTo>
                  <a:pt x="0" y="52308"/>
                </a:lnTo>
                <a:cubicBezTo>
                  <a:pt x="46008" y="86814"/>
                  <a:pt x="83465" y="137639"/>
                  <a:pt x="138023" y="155825"/>
                </a:cubicBezTo>
                <a:cubicBezTo>
                  <a:pt x="201981" y="177145"/>
                  <a:pt x="173515" y="164945"/>
                  <a:pt x="224287" y="190331"/>
                </a:cubicBezTo>
              </a:path>
            </a:pathLst>
          </a:custGeom>
          <a:noFill/>
          <a:ln w="38100">
            <a:solidFill>
              <a:srgbClr val="033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610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F24DB-BBA0-894D-B955-3DC4644E2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Program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F678A1-396C-9E4A-909E-44E6439E26F0}"/>
              </a:ext>
            </a:extLst>
          </p:cNvPr>
          <p:cNvSpPr/>
          <p:nvPr/>
        </p:nvSpPr>
        <p:spPr>
          <a:xfrm>
            <a:off x="385157" y="1465811"/>
            <a:ext cx="8010698" cy="5250873"/>
          </a:xfrm>
          <a:prstGeom prst="roundRect">
            <a:avLst>
              <a:gd name="adj" fmla="val 1559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def 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main():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pick_beeper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turn_left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turn_left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put_beeper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  move()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 pitchFamily="2" charset="0"/>
                <a:cs typeface="Courier"/>
              </a:rPr>
              <a:t>	...</a:t>
            </a:r>
          </a:p>
          <a:p>
            <a:pPr>
              <a:lnSpc>
                <a:spcPct val="83000"/>
              </a:lnSpc>
            </a:pP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  <a:p>
            <a:pPr>
              <a:lnSpc>
                <a:spcPct val="83000"/>
              </a:lnSpc>
            </a:pP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6A156C"/>
                </a:solidFill>
                <a:latin typeface="Courier" pitchFamily="2" charset="0"/>
              </a:rPr>
              <a:t>if</a:t>
            </a: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 __name__ == "__main__":</a:t>
            </a:r>
            <a:br>
              <a:rPr lang="en-US" sz="2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US" sz="2200" dirty="0" err="1">
                <a:solidFill>
                  <a:schemeClr val="tx1"/>
                </a:solidFill>
                <a:latin typeface="Courier" pitchFamily="2" charset="0"/>
              </a:rPr>
              <a:t>run_karel_program</a:t>
            </a:r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()</a:t>
            </a:r>
            <a:endParaRPr lang="en-US" sz="2200" dirty="0">
              <a:solidFill>
                <a:schemeClr val="tx1"/>
              </a:solidFill>
              <a:latin typeface="Courier" pitchFamily="2" charset="0"/>
              <a:cs typeface="Courier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4F7B58-518E-674D-876C-B0B28500E963}"/>
              </a:ext>
            </a:extLst>
          </p:cNvPr>
          <p:cNvSpPr/>
          <p:nvPr/>
        </p:nvSpPr>
        <p:spPr>
          <a:xfrm>
            <a:off x="431321" y="1923016"/>
            <a:ext cx="489102" cy="24032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386BEF24-0DD8-6641-B03D-60E2612A80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2325" y="2545168"/>
            <a:ext cx="2963529" cy="1569632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is called a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code block. </a:t>
            </a:r>
            <a:r>
              <a:rPr lang="en-US" sz="2200" dirty="0">
                <a:latin typeface="DejaVu Serif" charset="0"/>
              </a:rPr>
              <a:t>Python requires that code blocks be indented one level.</a:t>
            </a:r>
            <a:endParaRPr lang="en-US" sz="2200" b="1" dirty="0">
              <a:latin typeface="DejaVu Serif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0AAB513D-13FE-B140-8F49-80A68F17ABFE}"/>
              </a:ext>
            </a:extLst>
          </p:cNvPr>
          <p:cNvSpPr/>
          <p:nvPr/>
        </p:nvSpPr>
        <p:spPr>
          <a:xfrm>
            <a:off x="831656" y="1794277"/>
            <a:ext cx="2618910" cy="2846734"/>
          </a:xfrm>
          <a:custGeom>
            <a:avLst/>
            <a:gdLst>
              <a:gd name="connsiteX0" fmla="*/ 2394623 w 2618910"/>
              <a:gd name="connsiteY0" fmla="*/ 138040 h 2846734"/>
              <a:gd name="connsiteX1" fmla="*/ 2239348 w 2618910"/>
              <a:gd name="connsiteY1" fmla="*/ 103534 h 2846734"/>
              <a:gd name="connsiteX2" fmla="*/ 2118578 w 2618910"/>
              <a:gd name="connsiteY2" fmla="*/ 51776 h 2846734"/>
              <a:gd name="connsiteX3" fmla="*/ 1997808 w 2618910"/>
              <a:gd name="connsiteY3" fmla="*/ 34523 h 2846734"/>
              <a:gd name="connsiteX4" fmla="*/ 1721763 w 2618910"/>
              <a:gd name="connsiteY4" fmla="*/ 17 h 2846734"/>
              <a:gd name="connsiteX5" fmla="*/ 703846 w 2618910"/>
              <a:gd name="connsiteY5" fmla="*/ 17270 h 2846734"/>
              <a:gd name="connsiteX6" fmla="*/ 514065 w 2618910"/>
              <a:gd name="connsiteY6" fmla="*/ 34523 h 2846734"/>
              <a:gd name="connsiteX7" fmla="*/ 307031 w 2618910"/>
              <a:gd name="connsiteY7" fmla="*/ 86281 h 2846734"/>
              <a:gd name="connsiteX8" fmla="*/ 203514 w 2618910"/>
              <a:gd name="connsiteY8" fmla="*/ 103534 h 2846734"/>
              <a:gd name="connsiteX9" fmla="*/ 134502 w 2618910"/>
              <a:gd name="connsiteY9" fmla="*/ 120787 h 2846734"/>
              <a:gd name="connsiteX10" fmla="*/ 30986 w 2618910"/>
              <a:gd name="connsiteY10" fmla="*/ 155293 h 2846734"/>
              <a:gd name="connsiteX11" fmla="*/ 30986 w 2618910"/>
              <a:gd name="connsiteY11" fmla="*/ 586614 h 2846734"/>
              <a:gd name="connsiteX12" fmla="*/ 48238 w 2618910"/>
              <a:gd name="connsiteY12" fmla="*/ 793648 h 2846734"/>
              <a:gd name="connsiteX13" fmla="*/ 82744 w 2618910"/>
              <a:gd name="connsiteY13" fmla="*/ 1449255 h 2846734"/>
              <a:gd name="connsiteX14" fmla="*/ 65491 w 2618910"/>
              <a:gd name="connsiteY14" fmla="*/ 2329149 h 2846734"/>
              <a:gd name="connsiteX15" fmla="*/ 65491 w 2618910"/>
              <a:gd name="connsiteY15" fmla="*/ 2760470 h 2846734"/>
              <a:gd name="connsiteX16" fmla="*/ 134502 w 2618910"/>
              <a:gd name="connsiteY16" fmla="*/ 2777723 h 2846734"/>
              <a:gd name="connsiteX17" fmla="*/ 238019 w 2618910"/>
              <a:gd name="connsiteY17" fmla="*/ 2812229 h 2846734"/>
              <a:gd name="connsiteX18" fmla="*/ 600329 w 2618910"/>
              <a:gd name="connsiteY18" fmla="*/ 2846734 h 2846734"/>
              <a:gd name="connsiteX19" fmla="*/ 2239348 w 2618910"/>
              <a:gd name="connsiteY19" fmla="*/ 2829481 h 2846734"/>
              <a:gd name="connsiteX20" fmla="*/ 2308359 w 2618910"/>
              <a:gd name="connsiteY20" fmla="*/ 2794976 h 2846734"/>
              <a:gd name="connsiteX21" fmla="*/ 2377370 w 2618910"/>
              <a:gd name="connsiteY21" fmla="*/ 2777723 h 2846734"/>
              <a:gd name="connsiteX22" fmla="*/ 2532646 w 2618910"/>
              <a:gd name="connsiteY22" fmla="*/ 2656953 h 2846734"/>
              <a:gd name="connsiteX23" fmla="*/ 2549899 w 2618910"/>
              <a:gd name="connsiteY23" fmla="*/ 2553436 h 2846734"/>
              <a:gd name="connsiteX24" fmla="*/ 2584404 w 2618910"/>
              <a:gd name="connsiteY24" fmla="*/ 2346402 h 2846734"/>
              <a:gd name="connsiteX25" fmla="*/ 2618910 w 2618910"/>
              <a:gd name="connsiteY25" fmla="*/ 1828817 h 2846734"/>
              <a:gd name="connsiteX26" fmla="*/ 2601657 w 2618910"/>
              <a:gd name="connsiteY26" fmla="*/ 552108 h 2846734"/>
              <a:gd name="connsiteX27" fmla="*/ 2567152 w 2618910"/>
              <a:gd name="connsiteY27" fmla="*/ 500349 h 2846734"/>
              <a:gd name="connsiteX28" fmla="*/ 2498140 w 2618910"/>
              <a:gd name="connsiteY28" fmla="*/ 379580 h 2846734"/>
              <a:gd name="connsiteX29" fmla="*/ 2377370 w 2618910"/>
              <a:gd name="connsiteY29" fmla="*/ 276063 h 2846734"/>
              <a:gd name="connsiteX30" fmla="*/ 2342865 w 2618910"/>
              <a:gd name="connsiteY30" fmla="*/ 224304 h 2846734"/>
              <a:gd name="connsiteX31" fmla="*/ 2222095 w 2618910"/>
              <a:gd name="connsiteY31" fmla="*/ 155293 h 2846734"/>
              <a:gd name="connsiteX32" fmla="*/ 2204842 w 2618910"/>
              <a:gd name="connsiteY32" fmla="*/ 86281 h 2846734"/>
              <a:gd name="connsiteX33" fmla="*/ 2187589 w 2618910"/>
              <a:gd name="connsiteY33" fmla="*/ 34523 h 2846734"/>
              <a:gd name="connsiteX34" fmla="*/ 2187589 w 2618910"/>
              <a:gd name="connsiteY34" fmla="*/ 17 h 2846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618910" h="2846734">
                <a:moveTo>
                  <a:pt x="2394623" y="138040"/>
                </a:moveTo>
                <a:cubicBezTo>
                  <a:pt x="2371197" y="133355"/>
                  <a:pt x="2267195" y="113977"/>
                  <a:pt x="2239348" y="103534"/>
                </a:cubicBezTo>
                <a:cubicBezTo>
                  <a:pt x="2175225" y="79488"/>
                  <a:pt x="2179776" y="64016"/>
                  <a:pt x="2118578" y="51776"/>
                </a:cubicBezTo>
                <a:cubicBezTo>
                  <a:pt x="2078702" y="43801"/>
                  <a:pt x="2038065" y="40274"/>
                  <a:pt x="1997808" y="34523"/>
                </a:cubicBezTo>
                <a:cubicBezTo>
                  <a:pt x="1888483" y="-1919"/>
                  <a:pt x="1908240" y="17"/>
                  <a:pt x="1721763" y="17"/>
                </a:cubicBezTo>
                <a:cubicBezTo>
                  <a:pt x="1382409" y="17"/>
                  <a:pt x="1043152" y="11519"/>
                  <a:pt x="703846" y="17270"/>
                </a:cubicBezTo>
                <a:cubicBezTo>
                  <a:pt x="640586" y="23021"/>
                  <a:pt x="577096" y="26644"/>
                  <a:pt x="514065" y="34523"/>
                </a:cubicBezTo>
                <a:cubicBezTo>
                  <a:pt x="422832" y="45927"/>
                  <a:pt x="404476" y="63794"/>
                  <a:pt x="307031" y="86281"/>
                </a:cubicBezTo>
                <a:cubicBezTo>
                  <a:pt x="272945" y="94147"/>
                  <a:pt x="237816" y="96673"/>
                  <a:pt x="203514" y="103534"/>
                </a:cubicBezTo>
                <a:cubicBezTo>
                  <a:pt x="180262" y="108184"/>
                  <a:pt x="157214" y="113973"/>
                  <a:pt x="134502" y="120787"/>
                </a:cubicBezTo>
                <a:cubicBezTo>
                  <a:pt x="99664" y="131238"/>
                  <a:pt x="30986" y="155293"/>
                  <a:pt x="30986" y="155293"/>
                </a:cubicBezTo>
                <a:cubicBezTo>
                  <a:pt x="-25670" y="325256"/>
                  <a:pt x="8388" y="202441"/>
                  <a:pt x="30986" y="586614"/>
                </a:cubicBezTo>
                <a:cubicBezTo>
                  <a:pt x="35052" y="655745"/>
                  <a:pt x="44397" y="724504"/>
                  <a:pt x="48238" y="793648"/>
                </a:cubicBezTo>
                <a:cubicBezTo>
                  <a:pt x="99765" y="1721150"/>
                  <a:pt x="37585" y="817040"/>
                  <a:pt x="82744" y="1449255"/>
                </a:cubicBezTo>
                <a:cubicBezTo>
                  <a:pt x="76993" y="1742553"/>
                  <a:pt x="75430" y="2035963"/>
                  <a:pt x="65491" y="2329149"/>
                </a:cubicBezTo>
                <a:cubicBezTo>
                  <a:pt x="59016" y="2520158"/>
                  <a:pt x="-2909" y="2514231"/>
                  <a:pt x="65491" y="2760470"/>
                </a:cubicBezTo>
                <a:cubicBezTo>
                  <a:pt x="71837" y="2783317"/>
                  <a:pt x="111790" y="2770909"/>
                  <a:pt x="134502" y="2777723"/>
                </a:cubicBezTo>
                <a:cubicBezTo>
                  <a:pt x="169340" y="2788175"/>
                  <a:pt x="201869" y="2808213"/>
                  <a:pt x="238019" y="2812229"/>
                </a:cubicBezTo>
                <a:cubicBezTo>
                  <a:pt x="462122" y="2837128"/>
                  <a:pt x="341398" y="2825156"/>
                  <a:pt x="600329" y="2846734"/>
                </a:cubicBezTo>
                <a:lnTo>
                  <a:pt x="2239348" y="2829481"/>
                </a:lnTo>
                <a:cubicBezTo>
                  <a:pt x="2265055" y="2828702"/>
                  <a:pt x="2284278" y="2804006"/>
                  <a:pt x="2308359" y="2794976"/>
                </a:cubicBezTo>
                <a:cubicBezTo>
                  <a:pt x="2330561" y="2786650"/>
                  <a:pt x="2354366" y="2783474"/>
                  <a:pt x="2377370" y="2777723"/>
                </a:cubicBezTo>
                <a:cubicBezTo>
                  <a:pt x="2501189" y="2695178"/>
                  <a:pt x="2451563" y="2738036"/>
                  <a:pt x="2532646" y="2656953"/>
                </a:cubicBezTo>
                <a:cubicBezTo>
                  <a:pt x="2538397" y="2622447"/>
                  <a:pt x="2543641" y="2587853"/>
                  <a:pt x="2549899" y="2553436"/>
                </a:cubicBezTo>
                <a:cubicBezTo>
                  <a:pt x="2568637" y="2450376"/>
                  <a:pt x="2572005" y="2464196"/>
                  <a:pt x="2584404" y="2346402"/>
                </a:cubicBezTo>
                <a:cubicBezTo>
                  <a:pt x="2602661" y="2172959"/>
                  <a:pt x="2609203" y="2003542"/>
                  <a:pt x="2618910" y="1828817"/>
                </a:cubicBezTo>
                <a:cubicBezTo>
                  <a:pt x="2613159" y="1403247"/>
                  <a:pt x="2618226" y="977394"/>
                  <a:pt x="2601657" y="552108"/>
                </a:cubicBezTo>
                <a:cubicBezTo>
                  <a:pt x="2600850" y="531388"/>
                  <a:pt x="2576425" y="518895"/>
                  <a:pt x="2567152" y="500349"/>
                </a:cubicBezTo>
                <a:cubicBezTo>
                  <a:pt x="2517120" y="400283"/>
                  <a:pt x="2598262" y="496389"/>
                  <a:pt x="2498140" y="379580"/>
                </a:cubicBezTo>
                <a:cubicBezTo>
                  <a:pt x="2454882" y="329112"/>
                  <a:pt x="2431923" y="316977"/>
                  <a:pt x="2377370" y="276063"/>
                </a:cubicBezTo>
                <a:cubicBezTo>
                  <a:pt x="2365868" y="258810"/>
                  <a:pt x="2360868" y="234592"/>
                  <a:pt x="2342865" y="224304"/>
                </a:cubicBezTo>
                <a:cubicBezTo>
                  <a:pt x="2193627" y="139024"/>
                  <a:pt x="2303019" y="276677"/>
                  <a:pt x="2222095" y="155293"/>
                </a:cubicBezTo>
                <a:cubicBezTo>
                  <a:pt x="2216344" y="132289"/>
                  <a:pt x="2211356" y="109081"/>
                  <a:pt x="2204842" y="86281"/>
                </a:cubicBezTo>
                <a:cubicBezTo>
                  <a:pt x="2199846" y="68795"/>
                  <a:pt x="2191156" y="52356"/>
                  <a:pt x="2187589" y="34523"/>
                </a:cubicBezTo>
                <a:cubicBezTo>
                  <a:pt x="2185333" y="23244"/>
                  <a:pt x="2187589" y="11519"/>
                  <a:pt x="2187589" y="17"/>
                </a:cubicBezTo>
              </a:path>
            </a:pathLst>
          </a:custGeom>
          <a:noFill/>
          <a:ln w="38100">
            <a:solidFill>
              <a:srgbClr val="0337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0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New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1295400"/>
            <a:ext cx="8839200" cy="533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can make new commands (or </a:t>
            </a:r>
            <a:r>
              <a:rPr lang="en-US" b="1" dirty="0"/>
              <a:t>functions</a:t>
            </a:r>
            <a:r>
              <a:rPr lang="en-US" dirty="0"/>
              <a:t>) for Karel.  This lets us </a:t>
            </a:r>
            <a:r>
              <a:rPr lang="en-US" i="1" dirty="0"/>
              <a:t>decompose</a:t>
            </a:r>
            <a:r>
              <a:rPr lang="en-US" dirty="0"/>
              <a:t> our program into smaller pieces that are easier to understand.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76400" y="4800600"/>
            <a:ext cx="5562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def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turn_right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():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turn_left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turn_left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turn_left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algn="l"/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698812" y="2718636"/>
            <a:ext cx="4191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def </a:t>
            </a:r>
            <a:r>
              <a:rPr lang="en-US" sz="2400" b="1" i="1" dirty="0">
                <a:latin typeface="Courier" charset="0"/>
                <a:ea typeface="Courier" charset="0"/>
                <a:cs typeface="Courier" charset="0"/>
              </a:rPr>
              <a:t>name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():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i="1" dirty="0">
                <a:latin typeface="Courier" charset="0"/>
                <a:ea typeface="Courier" charset="0"/>
                <a:cs typeface="Courier" charset="0"/>
              </a:rPr>
              <a:t>statement</a:t>
            </a:r>
          </a:p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i="1" dirty="0">
                <a:latin typeface="Courier" charset="0"/>
                <a:ea typeface="Courier" charset="0"/>
                <a:cs typeface="Courier" charset="0"/>
              </a:rPr>
              <a:t>statement</a:t>
            </a:r>
          </a:p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i="1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sz="24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676400" y="4457700"/>
            <a:ext cx="8839200" cy="419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For example:</a:t>
            </a:r>
          </a:p>
        </p:txBody>
      </p:sp>
    </p:spTree>
    <p:extLst>
      <p:ext uri="{BB962C8B-B14F-4D97-AF65-F5344CB8AC3E}">
        <p14:creationId xmlns:p14="http://schemas.microsoft.com/office/powerpoint/2010/main" val="36258368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Plan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dirty="0">
                <a:solidFill>
                  <a:schemeClr val="bg1">
                    <a:lumMod val="85000"/>
                  </a:schemeClr>
                </a:solidFill>
              </a:rPr>
              <a:t>Welcome to CS Bridge!</a:t>
            </a:r>
          </a:p>
          <a:p>
            <a:r>
              <a:rPr lang="en-US" altLang="x-none" sz="3600" dirty="0">
                <a:solidFill>
                  <a:schemeClr val="bg1">
                    <a:lumMod val="85000"/>
                  </a:schemeClr>
                </a:solidFill>
              </a:rPr>
              <a:t>Meet Karel the Robot</a:t>
            </a:r>
          </a:p>
          <a:p>
            <a:r>
              <a:rPr lang="en-US" altLang="x-none" sz="3600" b="1" dirty="0"/>
              <a:t>For Loops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1D8635-A404-FA4D-B189-F32F82801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600200"/>
            <a:ext cx="1175524" cy="118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9228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 want to make Karel put 100 beepers down on a corner.  How do I do this?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91435" y="2286000"/>
            <a:ext cx="5609130" cy="451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304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dirty="0"/>
              <a:t>Can’t just say:</a:t>
            </a: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move()</a:t>
            </a: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put_beeper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put_beeper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put_beeper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move()</a:t>
            </a:r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r>
              <a:rPr lang="en-US" dirty="0"/>
              <a:t>This is too repetitive!  Plus, it’s difficult to change (e.g. to 25 beepers).</a:t>
            </a:r>
          </a:p>
          <a:p>
            <a:pPr marL="3175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645290" y="1447800"/>
            <a:ext cx="5325093" cy="428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306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676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/>
              <a:t>Instead, use a </a:t>
            </a:r>
            <a:r>
              <a:rPr lang="en-US" sz="2600" b="1" dirty="0"/>
              <a:t>for</a:t>
            </a:r>
            <a:r>
              <a:rPr lang="en-US" sz="2600" dirty="0"/>
              <a:t> loop:</a:t>
            </a:r>
          </a:p>
          <a:p>
            <a:pPr marL="0" indent="0">
              <a:buNone/>
            </a:pPr>
            <a:endParaRPr lang="en-US" sz="2600" dirty="0"/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in range(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count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statement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statement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r>
              <a:rPr lang="en-US" dirty="0"/>
              <a:t>Repeats the statements in the body </a:t>
            </a:r>
            <a:r>
              <a:rPr lang="en-US" b="1" i="1" dirty="0"/>
              <a:t>count</a:t>
            </a:r>
            <a:r>
              <a:rPr lang="en-US" dirty="0"/>
              <a:t> times.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409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dirty="0"/>
              <a:t>Now we can say:</a:t>
            </a:r>
          </a:p>
          <a:p>
            <a:pPr marL="0" indent="0">
              <a:buNone/>
            </a:pPr>
            <a:endParaRPr lang="en-US" sz="2600" dirty="0"/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move()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in range(100):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put_beeper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move()</a:t>
            </a:r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r>
              <a:rPr lang="en-US" dirty="0"/>
              <a:t>This is less repetitive and is easier to change (e.g. to 25 beepers).</a:t>
            </a:r>
          </a:p>
          <a:p>
            <a:pPr marL="3175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70059" y="1295400"/>
            <a:ext cx="5864741" cy="472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855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E1D27-504D-5640-BAA4-ADFB6D01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 and Indentation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224D337B-C75C-254D-9B4E-3D83F2163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675" y="1223963"/>
            <a:ext cx="8670925" cy="5049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for </a:t>
            </a:r>
            <a:r>
              <a:rPr lang="en-US" altLang="en-US" b="1" dirty="0" err="1">
                <a:latin typeface="Courier New" panose="02070309020205020404" pitchFamily="49" charset="0"/>
              </a:rPr>
              <a:t>i</a:t>
            </a:r>
            <a:r>
              <a:rPr lang="en-US" altLang="en-US" b="1" dirty="0">
                <a:latin typeface="Courier New" panose="02070309020205020404" pitchFamily="49" charset="0"/>
              </a:rPr>
              <a:t> in range(</a:t>
            </a:r>
            <a:r>
              <a:rPr lang="en-US" altLang="en-US" b="1" i="1" u="sng" dirty="0">
                <a:latin typeface="Times" panose="02020603050405020304" pitchFamily="18" charset="0"/>
                <a:ea typeface="Times" panose="02020603050405020304" pitchFamily="18" charset="0"/>
                <a:cs typeface="Times" panose="02020603050405020304" pitchFamily="18" charset="0"/>
              </a:rPr>
              <a:t>count</a:t>
            </a:r>
            <a:r>
              <a:rPr lang="en-US" altLang="en-US" b="1" dirty="0">
                <a:latin typeface="Courier New" panose="02070309020205020404" pitchFamily="49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i="1" dirty="0">
                <a:latin typeface="Times New Roman" panose="02020603050405020304" pitchFamily="18" charset="0"/>
              </a:rPr>
              <a:t>		    statements</a:t>
            </a:r>
            <a:r>
              <a:rPr lang="en-US" altLang="en-US" b="1" dirty="0">
                <a:latin typeface="Courier New" panose="02070309020205020404" pitchFamily="49" charset="0"/>
              </a:rPr>
              <a:t> 		  # note indenting</a:t>
            </a:r>
            <a:endParaRPr lang="en-US" altLang="en-US" b="1" i="1" dirty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def </a:t>
            </a:r>
            <a:r>
              <a:rPr lang="en-US" altLang="en-US" b="1" dirty="0" err="1">
                <a:latin typeface="Courier New" panose="02070309020205020404" pitchFamily="49" charset="0"/>
              </a:rPr>
              <a:t>turn_right</a:t>
            </a:r>
            <a:r>
              <a:rPr lang="en-US" altLang="en-US" b="1" dirty="0">
                <a:latin typeface="Courier New" panose="02070309020205020404" pitchFamily="49" charset="0"/>
              </a:rPr>
              <a:t>():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      for </a:t>
            </a:r>
            <a:r>
              <a:rPr lang="en-US" altLang="en-US" b="1" dirty="0" err="1">
                <a:latin typeface="Courier New" panose="02070309020205020404" pitchFamily="49" charset="0"/>
              </a:rPr>
              <a:t>i</a:t>
            </a:r>
            <a:r>
              <a:rPr lang="en-US" altLang="en-US" b="1" dirty="0">
                <a:latin typeface="Courier New" panose="02070309020205020404" pitchFamily="49" charset="0"/>
              </a:rPr>
              <a:t> in range(3):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        </a:t>
            </a:r>
            <a:r>
              <a:rPr lang="en-US" altLang="en-US" b="1" dirty="0" err="1">
                <a:latin typeface="Courier New" panose="02070309020205020404" pitchFamily="49" charset="0"/>
              </a:rPr>
              <a:t>turn_left</a:t>
            </a:r>
            <a:r>
              <a:rPr lang="en-US" altLang="en-US" b="1" dirty="0">
                <a:latin typeface="Courier New" panose="02070309020205020404" pitchFamily="49" charset="0"/>
              </a:rPr>
              <a:t>()	  # note indenting</a:t>
            </a: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F1D8CB-2A6F-B14F-9371-55F884CE375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7200" y="3429000"/>
            <a:ext cx="8305800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Rounded Rectangle 11">
            <a:extLst>
              <a:ext uri="{FF2B5EF4-FFF2-40B4-BE49-F238E27FC236}">
                <a16:creationId xmlns:a16="http://schemas.microsoft.com/office/drawing/2014/main" id="{F0CD6A15-2A1A-774B-A199-DFC9FB90EA4D}"/>
              </a:ext>
            </a:extLst>
          </p:cNvPr>
          <p:cNvSpPr/>
          <p:nvPr/>
        </p:nvSpPr>
        <p:spPr>
          <a:xfrm>
            <a:off x="685800" y="3962400"/>
            <a:ext cx="875760" cy="914908"/>
          </a:xfrm>
          <a:prstGeom prst="roundRect">
            <a:avLst/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C40AEE03-1581-2441-9A0B-FE571A521E37}"/>
              </a:ext>
            </a:extLst>
          </p:cNvPr>
          <p:cNvSpPr/>
          <p:nvPr/>
        </p:nvSpPr>
        <p:spPr>
          <a:xfrm>
            <a:off x="1600200" y="4343400"/>
            <a:ext cx="738438" cy="512315"/>
          </a:xfrm>
          <a:prstGeom prst="roundRect">
            <a:avLst/>
          </a:prstGeom>
          <a:solidFill>
            <a:srgbClr val="9BBB59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ounded Rectangle 11">
            <a:extLst>
              <a:ext uri="{FF2B5EF4-FFF2-40B4-BE49-F238E27FC236}">
                <a16:creationId xmlns:a16="http://schemas.microsoft.com/office/drawing/2014/main" id="{AF7B87AA-7AA6-6640-B71A-F79748D38526}"/>
              </a:ext>
            </a:extLst>
          </p:cNvPr>
          <p:cNvSpPr/>
          <p:nvPr/>
        </p:nvSpPr>
        <p:spPr>
          <a:xfrm>
            <a:off x="762000" y="2073020"/>
            <a:ext cx="875760" cy="914908"/>
          </a:xfrm>
          <a:prstGeom prst="roundRect">
            <a:avLst/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558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Lecture Recap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3600" dirty="0"/>
              <a:t>Welcome to CS Bridge!</a:t>
            </a:r>
          </a:p>
          <a:p>
            <a:r>
              <a:rPr lang="en-US" altLang="x-none" sz="3600" dirty="0"/>
              <a:t>Meet Karel the Robot</a:t>
            </a:r>
          </a:p>
          <a:p>
            <a:r>
              <a:rPr lang="en-US" altLang="x-none" sz="3600" dirty="0"/>
              <a:t>For Loops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B1D22F-BAEB-1F4A-A4B4-8A57ED160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600200"/>
            <a:ext cx="1175524" cy="118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10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Website</a:t>
            </a:r>
          </a:p>
        </p:txBody>
      </p:sp>
      <p:sp>
        <p:nvSpPr>
          <p:cNvPr id="3" name="Rectangle 2"/>
          <p:cNvSpPr/>
          <p:nvPr/>
        </p:nvSpPr>
        <p:spPr>
          <a:xfrm>
            <a:off x="1866900" y="3200400"/>
            <a:ext cx="84582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en-US" altLang="x-none" sz="7000" dirty="0" err="1">
                <a:hlinkClick r:id="rId3"/>
              </a:rPr>
              <a:t>online.csbridge.org</a:t>
            </a:r>
            <a:r>
              <a:rPr lang="en-US" altLang="x-none" sz="7000" dirty="0">
                <a:hlinkClick r:id="rId3"/>
              </a:rPr>
              <a:t> </a:t>
            </a:r>
            <a:endParaRPr lang="en-US" altLang="x-none" sz="7000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2A997C2F-8FA2-0245-B5FD-5D4FD96B0459}"/>
              </a:ext>
            </a:extLst>
          </p:cNvPr>
          <p:cNvSpPr/>
          <p:nvPr/>
        </p:nvSpPr>
        <p:spPr>
          <a:xfrm rot="3444365">
            <a:off x="2407552" y="2244020"/>
            <a:ext cx="11430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C70BC55D-0004-4246-B0AE-B579738689C8}"/>
              </a:ext>
            </a:extLst>
          </p:cNvPr>
          <p:cNvSpPr/>
          <p:nvPr/>
        </p:nvSpPr>
        <p:spPr>
          <a:xfrm rot="5992403">
            <a:off x="5074865" y="2129719"/>
            <a:ext cx="11430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5A446E6D-9ED1-634A-8B50-B7280D9288F8}"/>
              </a:ext>
            </a:extLst>
          </p:cNvPr>
          <p:cNvSpPr/>
          <p:nvPr/>
        </p:nvSpPr>
        <p:spPr>
          <a:xfrm rot="7639147">
            <a:off x="9334500" y="2244020"/>
            <a:ext cx="11430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F5CC551-B0A2-2A4C-BE83-63E6E20456B7}"/>
              </a:ext>
            </a:extLst>
          </p:cNvPr>
          <p:cNvSpPr/>
          <p:nvPr/>
        </p:nvSpPr>
        <p:spPr>
          <a:xfrm rot="17450589">
            <a:off x="4902340" y="4722843"/>
            <a:ext cx="11430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6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Welcome to CS Bridge!</a:t>
            </a:r>
          </a:p>
        </p:txBody>
      </p:sp>
      <p:sp>
        <p:nvSpPr>
          <p:cNvPr id="814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We are here to share with you our love for programming!</a:t>
            </a:r>
          </a:p>
          <a:p>
            <a:r>
              <a:rPr lang="en-US" altLang="x-none" dirty="0"/>
              <a:t>An exciting experiment about online teaching</a:t>
            </a:r>
          </a:p>
          <a:p>
            <a:r>
              <a:rPr lang="en-US" altLang="x-none" dirty="0"/>
              <a:t>A joint effort</a:t>
            </a:r>
          </a:p>
          <a:p>
            <a:r>
              <a:rPr lang="en-US" altLang="x-none" b="1" dirty="0"/>
              <a:t>Our goal: </a:t>
            </a:r>
            <a:r>
              <a:rPr lang="en-US" altLang="x-none" dirty="0"/>
              <a:t>form a community of people to learn and teach programming together</a:t>
            </a:r>
            <a:endParaRPr lang="en-US" altLang="x-none" b="1" dirty="0"/>
          </a:p>
          <a:p>
            <a:endParaRPr lang="en-US" altLang="x-non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9C3A70-CA44-C04B-8164-7B5F3C68A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700" y="3454915"/>
            <a:ext cx="4038600" cy="317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067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417D2-52C2-F94B-8F57-9D7596D00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B0338-5EA2-8545-BE2B-6247BF42C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for your section’s </a:t>
            </a:r>
            <a:r>
              <a:rPr lang="en-US" dirty="0" err="1"/>
              <a:t>quickstart</a:t>
            </a:r>
            <a:r>
              <a:rPr lang="en-US" dirty="0"/>
              <a:t> time!</a:t>
            </a:r>
          </a:p>
          <a:p>
            <a:r>
              <a:rPr lang="en-US" dirty="0"/>
              <a:t>Check your section’s Ed group for more information</a:t>
            </a:r>
          </a:p>
          <a:p>
            <a:r>
              <a:rPr lang="en-US" dirty="0"/>
              <a:t>We hope you will be able to get set up if you aren’t already, and complete at least collect newspaper Karel.  Have fun!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114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E2CDB9-A79D-CA4D-9B38-E5E365DEC0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Extra: Beeper Square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4E2874B-26ED-C94E-9BDD-7EC10B0F9D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699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835960-2F30-674C-A105-6A9DD352ACF9}"/>
              </a:ext>
            </a:extLst>
          </p:cNvPr>
          <p:cNvSpPr/>
          <p:nvPr/>
        </p:nvSpPr>
        <p:spPr>
          <a:xfrm>
            <a:off x="1863524" y="4352081"/>
            <a:ext cx="190982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C87E6F-442A-984B-9E2E-3E0A6851AA51}"/>
              </a:ext>
            </a:extLst>
          </p:cNvPr>
          <p:cNvGrpSpPr/>
          <p:nvPr/>
        </p:nvGrpSpPr>
        <p:grpSpPr>
          <a:xfrm>
            <a:off x="2291787" y="4838218"/>
            <a:ext cx="163974" cy="150471"/>
            <a:chOff x="4409955" y="3692324"/>
            <a:chExt cx="163974" cy="15047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095FF90-B913-2344-9D9E-3B96CD94755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3754045-53BD-694F-B271-5175AC72BBE2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6EF4178-5951-F343-9127-B39195E4022B}"/>
              </a:ext>
            </a:extLst>
          </p:cNvPr>
          <p:cNvGrpSpPr/>
          <p:nvPr/>
        </p:nvGrpSpPr>
        <p:grpSpPr>
          <a:xfrm>
            <a:off x="3150243" y="4851722"/>
            <a:ext cx="163974" cy="150471"/>
            <a:chOff x="4409955" y="3692324"/>
            <a:chExt cx="163974" cy="15047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07CA537-3863-634C-8C97-34D08877D6F9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FAF62F-C263-2642-86E8-E97DF2BB900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B453FE-501C-A043-9591-C521FBB33022}"/>
              </a:ext>
            </a:extLst>
          </p:cNvPr>
          <p:cNvGrpSpPr/>
          <p:nvPr/>
        </p:nvGrpSpPr>
        <p:grpSpPr>
          <a:xfrm>
            <a:off x="2293717" y="5661949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43FE70F-6B44-CF40-B00E-C8EC41A52136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8C943E5-A78D-0947-AC17-0B2390E74B8E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E2082B-7158-7247-96CD-7AEA01221D82}"/>
              </a:ext>
            </a:extLst>
          </p:cNvPr>
          <p:cNvGrpSpPr/>
          <p:nvPr/>
        </p:nvGrpSpPr>
        <p:grpSpPr>
          <a:xfrm>
            <a:off x="3152173" y="5675453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EE70505-A733-B24C-84D8-98707FA14138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3970D16-64F4-9141-9D30-2493718C4B3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7829185-1FEE-3F4F-9081-048E737A2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ounded Rectangle 11">
            <a:extLst>
              <a:ext uri="{FF2B5EF4-FFF2-40B4-BE49-F238E27FC236}">
                <a16:creationId xmlns:a16="http://schemas.microsoft.com/office/drawing/2014/main" id="{B572E214-6737-E043-BD0F-F11E11154FAB}"/>
              </a:ext>
            </a:extLst>
          </p:cNvPr>
          <p:cNvSpPr/>
          <p:nvPr/>
        </p:nvSpPr>
        <p:spPr>
          <a:xfrm>
            <a:off x="690466" y="1775530"/>
            <a:ext cx="653143" cy="1546167"/>
          </a:xfrm>
          <a:prstGeom prst="roundRect">
            <a:avLst/>
          </a:prstGeom>
          <a:solidFill>
            <a:srgbClr val="1F497D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82E4F942-5D0E-7245-A5BB-8CF77677B3E5}"/>
              </a:ext>
            </a:extLst>
          </p:cNvPr>
          <p:cNvSpPr/>
          <p:nvPr/>
        </p:nvSpPr>
        <p:spPr>
          <a:xfrm>
            <a:off x="1404058" y="2159463"/>
            <a:ext cx="611353" cy="1162235"/>
          </a:xfrm>
          <a:prstGeom prst="roundRect">
            <a:avLst/>
          </a:prstGeom>
          <a:solidFill>
            <a:srgbClr val="9BBB59">
              <a:lumMod val="20000"/>
              <a:lumOff val="8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360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835960-2F30-674C-A105-6A9DD352ACF9}"/>
              </a:ext>
            </a:extLst>
          </p:cNvPr>
          <p:cNvSpPr/>
          <p:nvPr/>
        </p:nvSpPr>
        <p:spPr>
          <a:xfrm>
            <a:off x="1863524" y="4352081"/>
            <a:ext cx="190982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C87E6F-442A-984B-9E2E-3E0A6851AA51}"/>
              </a:ext>
            </a:extLst>
          </p:cNvPr>
          <p:cNvGrpSpPr/>
          <p:nvPr/>
        </p:nvGrpSpPr>
        <p:grpSpPr>
          <a:xfrm>
            <a:off x="2291787" y="4838218"/>
            <a:ext cx="163974" cy="150471"/>
            <a:chOff x="4409955" y="3692324"/>
            <a:chExt cx="163974" cy="15047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095FF90-B913-2344-9D9E-3B96CD94755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3754045-53BD-694F-B271-5175AC72BBE2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6EF4178-5951-F343-9127-B39195E4022B}"/>
              </a:ext>
            </a:extLst>
          </p:cNvPr>
          <p:cNvGrpSpPr/>
          <p:nvPr/>
        </p:nvGrpSpPr>
        <p:grpSpPr>
          <a:xfrm>
            <a:off x="3150243" y="4851722"/>
            <a:ext cx="163974" cy="150471"/>
            <a:chOff x="4409955" y="3692324"/>
            <a:chExt cx="163974" cy="15047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07CA537-3863-634C-8C97-34D08877D6F9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FAF62F-C263-2642-86E8-E97DF2BB900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B453FE-501C-A043-9591-C521FBB33022}"/>
              </a:ext>
            </a:extLst>
          </p:cNvPr>
          <p:cNvGrpSpPr/>
          <p:nvPr/>
        </p:nvGrpSpPr>
        <p:grpSpPr>
          <a:xfrm>
            <a:off x="2293717" y="5661949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43FE70F-6B44-CF40-B00E-C8EC41A52136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8C943E5-A78D-0947-AC17-0B2390E74B8E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E2082B-7158-7247-96CD-7AEA01221D82}"/>
              </a:ext>
            </a:extLst>
          </p:cNvPr>
          <p:cNvGrpSpPr/>
          <p:nvPr/>
        </p:nvGrpSpPr>
        <p:grpSpPr>
          <a:xfrm>
            <a:off x="3152173" y="5675453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EE70505-A733-B24C-84D8-98707FA14138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3970D16-64F4-9141-9D30-2493718C4B3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7829185-1FEE-3F4F-9081-048E737A2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6DD3FAEC-A1A5-FB40-8031-6D5481808D28}"/>
              </a:ext>
            </a:extLst>
          </p:cNvPr>
          <p:cNvSpPr/>
          <p:nvPr/>
        </p:nvSpPr>
        <p:spPr>
          <a:xfrm>
            <a:off x="653144" y="1360049"/>
            <a:ext cx="2105918" cy="53065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0210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835960-2F30-674C-A105-6A9DD352ACF9}"/>
              </a:ext>
            </a:extLst>
          </p:cNvPr>
          <p:cNvSpPr/>
          <p:nvPr/>
        </p:nvSpPr>
        <p:spPr>
          <a:xfrm>
            <a:off x="1863524" y="4352081"/>
            <a:ext cx="190982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C87E6F-442A-984B-9E2E-3E0A6851AA51}"/>
              </a:ext>
            </a:extLst>
          </p:cNvPr>
          <p:cNvGrpSpPr/>
          <p:nvPr/>
        </p:nvGrpSpPr>
        <p:grpSpPr>
          <a:xfrm>
            <a:off x="2291787" y="4838218"/>
            <a:ext cx="163974" cy="150471"/>
            <a:chOff x="4409955" y="3692324"/>
            <a:chExt cx="163974" cy="15047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095FF90-B913-2344-9D9E-3B96CD94755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3754045-53BD-694F-B271-5175AC72BBE2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6EF4178-5951-F343-9127-B39195E4022B}"/>
              </a:ext>
            </a:extLst>
          </p:cNvPr>
          <p:cNvGrpSpPr/>
          <p:nvPr/>
        </p:nvGrpSpPr>
        <p:grpSpPr>
          <a:xfrm>
            <a:off x="3150243" y="4851722"/>
            <a:ext cx="163974" cy="150471"/>
            <a:chOff x="4409955" y="3692324"/>
            <a:chExt cx="163974" cy="15047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07CA537-3863-634C-8C97-34D08877D6F9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FAF62F-C263-2642-86E8-E97DF2BB900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B453FE-501C-A043-9591-C521FBB33022}"/>
              </a:ext>
            </a:extLst>
          </p:cNvPr>
          <p:cNvGrpSpPr/>
          <p:nvPr/>
        </p:nvGrpSpPr>
        <p:grpSpPr>
          <a:xfrm>
            <a:off x="2293717" y="5661949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43FE70F-6B44-CF40-B00E-C8EC41A52136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8C943E5-A78D-0947-AC17-0B2390E74B8E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E2082B-7158-7247-96CD-7AEA01221D82}"/>
              </a:ext>
            </a:extLst>
          </p:cNvPr>
          <p:cNvGrpSpPr/>
          <p:nvPr/>
        </p:nvGrpSpPr>
        <p:grpSpPr>
          <a:xfrm>
            <a:off x="3152173" y="5675453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EE70505-A733-B24C-84D8-98707FA14138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3970D16-64F4-9141-9D30-2493718C4B3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7829185-1FEE-3F4F-9081-048E737A2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6DD3FAEC-A1A5-FB40-8031-6D5481808D28}"/>
              </a:ext>
            </a:extLst>
          </p:cNvPr>
          <p:cNvSpPr/>
          <p:nvPr/>
        </p:nvSpPr>
        <p:spPr>
          <a:xfrm>
            <a:off x="1319850" y="1816260"/>
            <a:ext cx="3175950" cy="39079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First time through the loop</a:t>
            </a:r>
          </a:p>
        </p:txBody>
      </p:sp>
    </p:spTree>
    <p:extLst>
      <p:ext uri="{BB962C8B-B14F-4D97-AF65-F5344CB8AC3E}">
        <p14:creationId xmlns:p14="http://schemas.microsoft.com/office/powerpoint/2010/main" val="36488320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6DD3FAEC-A1A5-FB40-8031-6D5481808D28}"/>
              </a:ext>
            </a:extLst>
          </p:cNvPr>
          <p:cNvSpPr/>
          <p:nvPr/>
        </p:nvSpPr>
        <p:spPr>
          <a:xfrm>
            <a:off x="2037144" y="21801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First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2182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6DD3FAEC-A1A5-FB40-8031-6D5481808D28}"/>
              </a:ext>
            </a:extLst>
          </p:cNvPr>
          <p:cNvSpPr/>
          <p:nvPr/>
        </p:nvSpPr>
        <p:spPr>
          <a:xfrm>
            <a:off x="2037144" y="25146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First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40865" y="5405377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149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6DD3FAEC-A1A5-FB40-8031-6D5481808D28}"/>
              </a:ext>
            </a:extLst>
          </p:cNvPr>
          <p:cNvSpPr/>
          <p:nvPr/>
        </p:nvSpPr>
        <p:spPr>
          <a:xfrm>
            <a:off x="2037144" y="28956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First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914892" y="5405377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8985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6DD3FAEC-A1A5-FB40-8031-6D5481808D28}"/>
              </a:ext>
            </a:extLst>
          </p:cNvPr>
          <p:cNvSpPr/>
          <p:nvPr/>
        </p:nvSpPr>
        <p:spPr>
          <a:xfrm>
            <a:off x="1371600" y="1828801"/>
            <a:ext cx="3048000" cy="33179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Second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914892" y="5405377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48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584F4-6927-5C44-92A7-404BCF02F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 Forum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DB185-63E8-E042-8120-CC4B91B44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using a website called Ed for asking and answering questions.</a:t>
            </a:r>
          </a:p>
          <a:p>
            <a:r>
              <a:rPr lang="en-US" dirty="0"/>
              <a:t>You can post questions there, and we or other students can answer them.</a:t>
            </a:r>
          </a:p>
          <a:p>
            <a:r>
              <a:rPr lang="en-US" dirty="0"/>
              <a:t>If you haven’t already, check your email for your invite to join Ed.</a:t>
            </a:r>
          </a:p>
          <a:p>
            <a:r>
              <a:rPr lang="en-US" b="1" dirty="0"/>
              <a:t>2 Ed Groups:</a:t>
            </a:r>
            <a:endParaRPr lang="en-US" dirty="0"/>
          </a:p>
          <a:p>
            <a:pPr lvl="1"/>
            <a:r>
              <a:rPr lang="en-US" b="1" dirty="0"/>
              <a:t>CS Bridge (main group)</a:t>
            </a:r>
          </a:p>
          <a:p>
            <a:pPr lvl="1"/>
            <a:r>
              <a:rPr lang="en-US" b="1" dirty="0"/>
              <a:t>Your Section</a:t>
            </a:r>
          </a:p>
        </p:txBody>
      </p:sp>
    </p:spTree>
    <p:extLst>
      <p:ext uri="{BB962C8B-B14F-4D97-AF65-F5344CB8AC3E}">
        <p14:creationId xmlns:p14="http://schemas.microsoft.com/office/powerpoint/2010/main" val="8158747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Second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914892" y="5405377"/>
            <a:ext cx="816735" cy="821080"/>
          </a:xfrm>
          <a:prstGeom prst="rect">
            <a:avLst/>
          </a:prstGeom>
        </p:spPr>
      </p:pic>
      <p:sp>
        <p:nvSpPr>
          <p:cNvPr id="22" name="Rectangle: Rounded Corners 22">
            <a:extLst>
              <a:ext uri="{FF2B5EF4-FFF2-40B4-BE49-F238E27FC236}">
                <a16:creationId xmlns:a16="http://schemas.microsoft.com/office/drawing/2014/main" id="{E92121AD-33E1-3944-B19E-9F636C78A982}"/>
              </a:ext>
            </a:extLst>
          </p:cNvPr>
          <p:cNvSpPr/>
          <p:nvPr/>
        </p:nvSpPr>
        <p:spPr>
          <a:xfrm>
            <a:off x="2037144" y="21801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059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Second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914892" y="4493628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2AAE774D-5AE5-174A-AE0F-99EB78DE1865}"/>
              </a:ext>
            </a:extLst>
          </p:cNvPr>
          <p:cNvSpPr/>
          <p:nvPr/>
        </p:nvSpPr>
        <p:spPr>
          <a:xfrm>
            <a:off x="2037144" y="25146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6048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Second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914892" y="4419600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2AAE774D-5AE5-174A-AE0F-99EB78DE1865}"/>
              </a:ext>
            </a:extLst>
          </p:cNvPr>
          <p:cNvSpPr/>
          <p:nvPr/>
        </p:nvSpPr>
        <p:spPr>
          <a:xfrm>
            <a:off x="2037144" y="28956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89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Third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914892" y="4419600"/>
            <a:ext cx="816735" cy="821080"/>
          </a:xfrm>
          <a:prstGeom prst="rect">
            <a:avLst/>
          </a:prstGeom>
        </p:spPr>
      </p:pic>
      <p:sp>
        <p:nvSpPr>
          <p:cNvPr id="25" name="Rectangle: Rounded Corners 22">
            <a:extLst>
              <a:ext uri="{FF2B5EF4-FFF2-40B4-BE49-F238E27FC236}">
                <a16:creationId xmlns:a16="http://schemas.microsoft.com/office/drawing/2014/main" id="{BE39740F-B94E-8F47-A41F-A293743771CA}"/>
              </a:ext>
            </a:extLst>
          </p:cNvPr>
          <p:cNvSpPr/>
          <p:nvPr/>
        </p:nvSpPr>
        <p:spPr>
          <a:xfrm>
            <a:off x="1371600" y="1828801"/>
            <a:ext cx="3048000" cy="33179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600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Third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914892" y="4419600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32D177D8-53C4-0E45-9D59-A29BFEC903F9}"/>
              </a:ext>
            </a:extLst>
          </p:cNvPr>
          <p:cNvSpPr/>
          <p:nvPr/>
        </p:nvSpPr>
        <p:spPr>
          <a:xfrm>
            <a:off x="2037144" y="21801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484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Third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002665" y="4419600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32D177D8-53C4-0E45-9D59-A29BFEC903F9}"/>
              </a:ext>
            </a:extLst>
          </p:cNvPr>
          <p:cNvSpPr/>
          <p:nvPr/>
        </p:nvSpPr>
        <p:spPr>
          <a:xfrm>
            <a:off x="2037144" y="2528305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556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Third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07173" y="4419600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32D177D8-53C4-0E45-9D59-A29BFEC903F9}"/>
              </a:ext>
            </a:extLst>
          </p:cNvPr>
          <p:cNvSpPr/>
          <p:nvPr/>
        </p:nvSpPr>
        <p:spPr>
          <a:xfrm>
            <a:off x="2037144" y="28956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416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Fourth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07173" y="4419600"/>
            <a:ext cx="816735" cy="821080"/>
          </a:xfrm>
          <a:prstGeom prst="rect">
            <a:avLst/>
          </a:prstGeom>
        </p:spPr>
      </p:pic>
      <p:sp>
        <p:nvSpPr>
          <p:cNvPr id="25" name="Rectangle: Rounded Corners 22">
            <a:extLst>
              <a:ext uri="{FF2B5EF4-FFF2-40B4-BE49-F238E27FC236}">
                <a16:creationId xmlns:a16="http://schemas.microsoft.com/office/drawing/2014/main" id="{BF2FABDC-A93D-7A45-A5E8-40E4B842209D}"/>
              </a:ext>
            </a:extLst>
          </p:cNvPr>
          <p:cNvSpPr/>
          <p:nvPr/>
        </p:nvSpPr>
        <p:spPr>
          <a:xfrm>
            <a:off x="1371600" y="1828801"/>
            <a:ext cx="3048000" cy="33179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5257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Fourth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27" name="Picture 26" descr="Screen Shot 2016-06-20 at 10.52.43 AM.png">
            <a:extLst>
              <a:ext uri="{FF2B5EF4-FFF2-40B4-BE49-F238E27FC236}">
                <a16:creationId xmlns:a16="http://schemas.microsoft.com/office/drawing/2014/main" id="{60401C42-81FD-2549-9C43-019D7FD697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55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07173" y="4419600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9E22BD97-5C13-7543-A4BA-A512378325C1}"/>
              </a:ext>
            </a:extLst>
          </p:cNvPr>
          <p:cNvSpPr/>
          <p:nvPr/>
        </p:nvSpPr>
        <p:spPr>
          <a:xfrm>
            <a:off x="2037144" y="2180100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8262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Fourth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27" name="Picture 26" descr="Screen Shot 2016-06-20 at 10.52.43 AM.png">
            <a:extLst>
              <a:ext uri="{FF2B5EF4-FFF2-40B4-BE49-F238E27FC236}">
                <a16:creationId xmlns:a16="http://schemas.microsoft.com/office/drawing/2014/main" id="{60401C42-81FD-2549-9C43-019D7FD697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55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07173" y="5353292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9E22BD97-5C13-7543-A4BA-A512378325C1}"/>
              </a:ext>
            </a:extLst>
          </p:cNvPr>
          <p:cNvSpPr/>
          <p:nvPr/>
        </p:nvSpPr>
        <p:spPr>
          <a:xfrm>
            <a:off x="2037144" y="2528305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73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C095C-D4BA-E941-9074-EA0A629FB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Bridging The World</a:t>
            </a:r>
          </a:p>
        </p:txBody>
      </p:sp>
      <p:pic>
        <p:nvPicPr>
          <p:cNvPr id="3" name="Picture 2" descr="Screen Shot 2014-06-16 at 12.06.11 AM.png">
            <a:extLst>
              <a:ext uri="{FF2B5EF4-FFF2-40B4-BE49-F238E27FC236}">
                <a16:creationId xmlns:a16="http://schemas.microsoft.com/office/drawing/2014/main" id="{89F254C9-0152-A24A-ABC1-9001123567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592" b="9075"/>
          <a:stretch/>
        </p:blipFill>
        <p:spPr>
          <a:xfrm>
            <a:off x="0" y="1143001"/>
            <a:ext cx="12192000" cy="5715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3A49E77-F18E-A549-9950-A3AEBDCE7BAB}"/>
              </a:ext>
            </a:extLst>
          </p:cNvPr>
          <p:cNvSpPr/>
          <p:nvPr/>
        </p:nvSpPr>
        <p:spPr>
          <a:xfrm>
            <a:off x="2667000" y="2438400"/>
            <a:ext cx="347929" cy="347929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2268BA0-F45F-3B49-99A0-4D0D9561531E}"/>
              </a:ext>
            </a:extLst>
          </p:cNvPr>
          <p:cNvSpPr/>
          <p:nvPr/>
        </p:nvSpPr>
        <p:spPr>
          <a:xfrm>
            <a:off x="9601200" y="1524000"/>
            <a:ext cx="347929" cy="347929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566CB6-5833-0841-9D13-F2A7F64FFBBE}"/>
              </a:ext>
            </a:extLst>
          </p:cNvPr>
          <p:cNvSpPr/>
          <p:nvPr/>
        </p:nvSpPr>
        <p:spPr>
          <a:xfrm>
            <a:off x="10287000" y="2264435"/>
            <a:ext cx="990600" cy="478765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93F7912-FF1C-EC42-BCAC-5A1A63910D07}"/>
              </a:ext>
            </a:extLst>
          </p:cNvPr>
          <p:cNvSpPr/>
          <p:nvPr/>
        </p:nvSpPr>
        <p:spPr>
          <a:xfrm>
            <a:off x="5004848" y="2329852"/>
            <a:ext cx="347929" cy="347929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6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30486-29F1-2D42-9231-ABB124729068}"/>
              </a:ext>
            </a:extLst>
          </p:cNvPr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Fourth time through the loop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27" name="Picture 26" descr="Screen Shot 2016-06-20 at 10.52.43 AM.png">
            <a:extLst>
              <a:ext uri="{FF2B5EF4-FFF2-40B4-BE49-F238E27FC236}">
                <a16:creationId xmlns:a16="http://schemas.microsoft.com/office/drawing/2014/main" id="{60401C42-81FD-2549-9C43-019D7FD697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55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6465" y="5353292"/>
            <a:ext cx="816735" cy="821080"/>
          </a:xfrm>
          <a:prstGeom prst="rect">
            <a:avLst/>
          </a:prstGeom>
        </p:spPr>
      </p:pic>
      <p:sp>
        <p:nvSpPr>
          <p:cNvPr id="24" name="Rectangle: Rounded Corners 22">
            <a:extLst>
              <a:ext uri="{FF2B5EF4-FFF2-40B4-BE49-F238E27FC236}">
                <a16:creationId xmlns:a16="http://schemas.microsoft.com/office/drawing/2014/main" id="{9E22BD97-5C13-7543-A4BA-A512378325C1}"/>
              </a:ext>
            </a:extLst>
          </p:cNvPr>
          <p:cNvSpPr/>
          <p:nvPr/>
        </p:nvSpPr>
        <p:spPr>
          <a:xfrm>
            <a:off x="2037144" y="2909305"/>
            <a:ext cx="2153856" cy="36729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4649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D8AA-7484-224B-B03A-29A3D0F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Example: Beeper Square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1AD5D-EFD5-9845-8C13-AACB6CCD3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395495"/>
            <a:ext cx="58409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put_beeper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move()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turn_left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CE8FA6-0DF4-084B-B89D-06FBE7B534DA}"/>
              </a:ext>
            </a:extLst>
          </p:cNvPr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140754-848F-2E4C-BA30-FDADC02482F7}"/>
                </a:ext>
              </a:extLst>
            </p:cNvPr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D8F4D1D-10CA-1440-B8BF-ED0BD9D690BD}"/>
                </a:ext>
              </a:extLst>
            </p:cNvPr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070ACF0-745E-3A40-B5DF-7DE30A6F7CD5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EEE89EB-0BBE-AE4A-B98F-DEAABA754117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DE63C2-7A6B-614A-A21E-E36B3BE3AB6D}"/>
                </a:ext>
              </a:extLst>
            </p:cNvPr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2099BF7-8A0D-DE49-B546-D31F88A89141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C1F4A45-F13B-E544-A727-17BBEFFC2BCE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6FD7D51-0186-C94F-A67F-BDB612F71BB7}"/>
                </a:ext>
              </a:extLst>
            </p:cNvPr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38CB6A-A3D7-5548-A486-227450607F54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691E6F6-D330-6C42-8F5B-6B58938F7C35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79E88E-D545-AA47-AF7F-8B2C563A5E92}"/>
                </a:ext>
              </a:extLst>
            </p:cNvPr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95919D-CD52-3041-B5D7-F3A68FF20D8F}"/>
                  </a:ext>
                </a:extLst>
              </p:cNvPr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416CAD0-9528-3543-B1BC-15CA88DA14DA}"/>
                  </a:ext>
                </a:extLst>
              </p:cNvPr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5" name="Picture 64" descr="Screen Shot 2016-06-20 at 10.52.43 AM.png">
            <a:extLst>
              <a:ext uri="{FF2B5EF4-FFF2-40B4-BE49-F238E27FC236}">
                <a16:creationId xmlns:a16="http://schemas.microsoft.com/office/drawing/2014/main" id="{9C93C5EE-C3E8-404F-9579-1720BD99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F49EFF72-C05A-8846-ADF2-CD87A159EB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5334000"/>
            <a:ext cx="717630" cy="729205"/>
          </a:xfrm>
          <a:prstGeom prst="rect">
            <a:avLst/>
          </a:prstGeom>
        </p:spPr>
      </p:pic>
      <p:pic>
        <p:nvPicPr>
          <p:cNvPr id="26" name="Picture 25" descr="Screen Shot 2016-06-20 at 10.52.43 AM.png">
            <a:extLst>
              <a:ext uri="{FF2B5EF4-FFF2-40B4-BE49-F238E27FC236}">
                <a16:creationId xmlns:a16="http://schemas.microsoft.com/office/drawing/2014/main" id="{3540C28F-FF62-E74C-9452-A744A58E4A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9970" y="4419600"/>
            <a:ext cx="717630" cy="729205"/>
          </a:xfrm>
          <a:prstGeom prst="rect">
            <a:avLst/>
          </a:prstGeom>
        </p:spPr>
      </p:pic>
      <p:pic>
        <p:nvPicPr>
          <p:cNvPr id="27" name="Picture 26" descr="Screen Shot 2016-06-20 at 10.52.43 AM.png">
            <a:extLst>
              <a:ext uri="{FF2B5EF4-FFF2-40B4-BE49-F238E27FC236}">
                <a16:creationId xmlns:a16="http://schemas.microsoft.com/office/drawing/2014/main" id="{60401C42-81FD-2549-9C43-019D7FD697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5570" y="4419600"/>
            <a:ext cx="717630" cy="72920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8ADF64-ECB7-FB45-92A9-EFED8A12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6465" y="5353292"/>
            <a:ext cx="816735" cy="8210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64D2315-6302-4C4D-BE22-9AB4B340815C}"/>
              </a:ext>
            </a:extLst>
          </p:cNvPr>
          <p:cNvSpPr txBox="1"/>
          <p:nvPr/>
        </p:nvSpPr>
        <p:spPr>
          <a:xfrm rot="20654514">
            <a:off x="6170098" y="4027360"/>
            <a:ext cx="2263401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Done!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479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Nice to meet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8186EF-F6C4-D144-9B1A-12080F7CE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825" y="1828800"/>
            <a:ext cx="4070350" cy="4070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61D80C-EC54-0140-8876-C407E77BF934}"/>
              </a:ext>
            </a:extLst>
          </p:cNvPr>
          <p:cNvSpPr txBox="1"/>
          <p:nvPr/>
        </p:nvSpPr>
        <p:spPr>
          <a:xfrm>
            <a:off x="5079471" y="5903632"/>
            <a:ext cx="2033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Hi!  I’m Nick.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Default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6948</TotalTime>
  <Words>2830</Words>
  <Application>Microsoft Macintosh PowerPoint</Application>
  <PresentationFormat>Widescreen</PresentationFormat>
  <Paragraphs>851</Paragraphs>
  <Slides>81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5" baseType="lpstr">
      <vt:lpstr>Andale Mono</vt:lpstr>
      <vt:lpstr>Arial</vt:lpstr>
      <vt:lpstr>Calibri</vt:lpstr>
      <vt:lpstr>Consolas</vt:lpstr>
      <vt:lpstr>Courier</vt:lpstr>
      <vt:lpstr>Courier New</vt:lpstr>
      <vt:lpstr>DejaVu Serif</vt:lpstr>
      <vt:lpstr>Purisa</vt:lpstr>
      <vt:lpstr>Tahoma</vt:lpstr>
      <vt:lpstr>Times</vt:lpstr>
      <vt:lpstr>Times New Roman</vt:lpstr>
      <vt:lpstr>Ubuntu Mono</vt:lpstr>
      <vt:lpstr>Verdana</vt:lpstr>
      <vt:lpstr>1_Default Design</vt:lpstr>
      <vt:lpstr>CS Bridge, Lecture 1 Welcome to CS Bridge!</vt:lpstr>
      <vt:lpstr>Lecture Plan</vt:lpstr>
      <vt:lpstr>CS Bridge on Zoom</vt:lpstr>
      <vt:lpstr>Lecture Plan</vt:lpstr>
      <vt:lpstr>Welcome to CS Bridge!</vt:lpstr>
      <vt:lpstr>Course Website</vt:lpstr>
      <vt:lpstr>Ed Forum</vt:lpstr>
      <vt:lpstr>Bridging The World</vt:lpstr>
      <vt:lpstr>Nice to meet you!</vt:lpstr>
      <vt:lpstr>Nice to meet you!</vt:lpstr>
      <vt:lpstr>Nice to meet you!</vt:lpstr>
      <vt:lpstr>Nice to meet you!</vt:lpstr>
      <vt:lpstr>Section Leader</vt:lpstr>
      <vt:lpstr>What Will We Learn?</vt:lpstr>
      <vt:lpstr>Breakout</vt:lpstr>
      <vt:lpstr>Prerequisites</vt:lpstr>
      <vt:lpstr>Art Of Computer Science</vt:lpstr>
      <vt:lpstr>The Joy Of Building</vt:lpstr>
      <vt:lpstr>The Joy Of Building</vt:lpstr>
      <vt:lpstr>Strive For Everyone To Succeed</vt:lpstr>
      <vt:lpstr>CS Bridge Structure – Learn By Doing</vt:lpstr>
      <vt:lpstr>The Website Tells You Where To Go!</vt:lpstr>
      <vt:lpstr>Lecture Plan</vt:lpstr>
      <vt:lpstr>Meet Karel the Robot!</vt:lpstr>
      <vt:lpstr>Meet Karel the Robot!</vt:lpstr>
      <vt:lpstr>Meet Karel the Robot!</vt:lpstr>
      <vt:lpstr>Karel's World</vt:lpstr>
      <vt:lpstr>Karel's World</vt:lpstr>
      <vt:lpstr>Karel's World</vt:lpstr>
      <vt:lpstr>Karel's World</vt:lpstr>
      <vt:lpstr>Streets (rows)</vt:lpstr>
      <vt:lpstr>Avenues (columns)</vt:lpstr>
      <vt:lpstr>Corners (locations)</vt:lpstr>
      <vt:lpstr>Walls</vt:lpstr>
      <vt:lpstr>Beepers</vt:lpstr>
      <vt:lpstr>Karel Knows 4 Commands</vt:lpstr>
      <vt:lpstr>Karel Knows 4 Commands</vt:lpstr>
      <vt:lpstr>Commands: move</vt:lpstr>
      <vt:lpstr>Commands: move</vt:lpstr>
      <vt:lpstr>Commands: turn_left</vt:lpstr>
      <vt:lpstr>Commands: turn_left</vt:lpstr>
      <vt:lpstr>Commands: pick_beeper</vt:lpstr>
      <vt:lpstr>Commands: pick_beeper</vt:lpstr>
      <vt:lpstr>Commands: put_beeper</vt:lpstr>
      <vt:lpstr>Commands: put_beeper</vt:lpstr>
      <vt:lpstr>Our First Karel Program</vt:lpstr>
      <vt:lpstr>Our First Karel Program</vt:lpstr>
      <vt:lpstr>PowerPoint Presentation</vt:lpstr>
      <vt:lpstr>Anatomy Of A Program</vt:lpstr>
      <vt:lpstr>Anatomy Of A Program</vt:lpstr>
      <vt:lpstr>Anatomy Of A Program</vt:lpstr>
      <vt:lpstr>Defining New Commands</vt:lpstr>
      <vt:lpstr>Lecture Plan</vt:lpstr>
      <vt:lpstr>For Loops</vt:lpstr>
      <vt:lpstr>For Loops</vt:lpstr>
      <vt:lpstr>For Loops</vt:lpstr>
      <vt:lpstr>For Loops</vt:lpstr>
      <vt:lpstr>For Loops and Indentation</vt:lpstr>
      <vt:lpstr>Lecture Recap</vt:lpstr>
      <vt:lpstr>Welcome to CS Bridge!</vt:lpstr>
      <vt:lpstr>What’s Next?</vt:lpstr>
      <vt:lpstr>Extra: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  <vt:lpstr>For Loop Example: Beeper Square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106A Lecture Slides</dc:title>
  <dc:creator/>
  <cp:keywords/>
  <dc:description/>
  <cp:lastModifiedBy>Nick Troccoli</cp:lastModifiedBy>
  <cp:revision>696</cp:revision>
  <cp:lastPrinted>2017-06-26T08:05:25Z</cp:lastPrinted>
  <dcterms:created xsi:type="dcterms:W3CDTF">2008-06-28T20:57:21Z</dcterms:created>
  <dcterms:modified xsi:type="dcterms:W3CDTF">2020-08-05T03:36:36Z</dcterms:modified>
</cp:coreProperties>
</file>